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58"/>
  </p:notesMasterIdLst>
  <p:handoutMasterIdLst>
    <p:handoutMasterId r:id="rId59"/>
  </p:handoutMasterIdLst>
  <p:sldIdLst>
    <p:sldId id="332" r:id="rId2"/>
    <p:sldId id="535" r:id="rId3"/>
    <p:sldId id="445" r:id="rId4"/>
    <p:sldId id="630" r:id="rId5"/>
    <p:sldId id="569" r:id="rId6"/>
    <p:sldId id="508" r:id="rId7"/>
    <p:sldId id="631" r:id="rId8"/>
    <p:sldId id="634" r:id="rId9"/>
    <p:sldId id="682" r:id="rId10"/>
    <p:sldId id="681" r:id="rId11"/>
    <p:sldId id="635" r:id="rId12"/>
    <p:sldId id="636" r:id="rId13"/>
    <p:sldId id="637" r:id="rId14"/>
    <p:sldId id="638" r:id="rId15"/>
    <p:sldId id="639" r:id="rId16"/>
    <p:sldId id="640" r:id="rId17"/>
    <p:sldId id="641" r:id="rId18"/>
    <p:sldId id="646" r:id="rId19"/>
    <p:sldId id="642" r:id="rId20"/>
    <p:sldId id="643" r:id="rId21"/>
    <p:sldId id="644" r:id="rId22"/>
    <p:sldId id="645" r:id="rId23"/>
    <p:sldId id="647" r:id="rId24"/>
    <p:sldId id="648" r:id="rId25"/>
    <p:sldId id="649" r:id="rId26"/>
    <p:sldId id="650" r:id="rId27"/>
    <p:sldId id="654" r:id="rId28"/>
    <p:sldId id="651" r:id="rId29"/>
    <p:sldId id="652" r:id="rId30"/>
    <p:sldId id="653" r:id="rId31"/>
    <p:sldId id="655" r:id="rId32"/>
    <p:sldId id="657" r:id="rId33"/>
    <p:sldId id="656" r:id="rId34"/>
    <p:sldId id="658" r:id="rId35"/>
    <p:sldId id="659" r:id="rId36"/>
    <p:sldId id="660" r:id="rId37"/>
    <p:sldId id="661" r:id="rId38"/>
    <p:sldId id="675" r:id="rId39"/>
    <p:sldId id="662" r:id="rId40"/>
    <p:sldId id="607" r:id="rId41"/>
    <p:sldId id="676" r:id="rId42"/>
    <p:sldId id="678" r:id="rId43"/>
    <p:sldId id="663" r:id="rId44"/>
    <p:sldId id="677" r:id="rId45"/>
    <p:sldId id="664" r:id="rId46"/>
    <p:sldId id="665" r:id="rId47"/>
    <p:sldId id="671" r:id="rId48"/>
    <p:sldId id="667" r:id="rId49"/>
    <p:sldId id="668" r:id="rId50"/>
    <p:sldId id="672" r:id="rId51"/>
    <p:sldId id="673" r:id="rId52"/>
    <p:sldId id="669" r:id="rId53"/>
    <p:sldId id="670" r:id="rId54"/>
    <p:sldId id="674" r:id="rId55"/>
    <p:sldId id="679" r:id="rId56"/>
    <p:sldId id="680" r:id="rId57"/>
  </p:sldIdLst>
  <p:sldSz cx="9144000" cy="6858000" type="screen4x3"/>
  <p:notesSz cx="6731000" cy="9856788"/>
  <p:kinsoku lang="ja-JP" invalStChars="、。，．・：；？！゛゜ヽヾゝゞ々ー’”）〕］｝〉》」』】°‰′″℃￠％ぁぃぅぇぉっゃゅょゎァィゥェォッャュョヮヵヶ!%),.:;?]}｡｣､･ｧｨｩｪｫｬｭｮｯｰﾞﾟ" invalEndChars="‘“（〔［｛〈《「『【￥＄$([\{｢￡"/>
  <p:defaultTextStyle>
    <a:defPPr>
      <a:defRPr lang="fr-FR"/>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990000"/>
    <a:srgbClr val="FC0128"/>
    <a:srgbClr val="0000FF"/>
    <a:srgbClr val="000319"/>
    <a:srgbClr val="FFFF00"/>
    <a:srgbClr val="30BA00"/>
    <a:srgbClr val="FF6600"/>
    <a:srgbClr val="2282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16" autoAdjust="0"/>
    <p:restoredTop sz="94660" autoAdjust="0"/>
  </p:normalViewPr>
  <p:slideViewPr>
    <p:cSldViewPr>
      <p:cViewPr varScale="1">
        <p:scale>
          <a:sx n="74" d="100"/>
          <a:sy n="74" d="100"/>
        </p:scale>
        <p:origin x="-112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742"/>
    </p:cViewPr>
  </p:sorterViewPr>
  <p:notesViewPr>
    <p:cSldViewPr>
      <p:cViewPr>
        <p:scale>
          <a:sx n="100" d="100"/>
          <a:sy n="100" d="100"/>
        </p:scale>
        <p:origin x="-1800" y="2658"/>
      </p:cViewPr>
      <p:guideLst>
        <p:guide orient="horz" pos="3105"/>
        <p:guide pos="212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ChangeArrowheads="1"/>
          </p:cNvSpPr>
          <p:nvPr/>
        </p:nvSpPr>
        <p:spPr bwMode="auto">
          <a:xfrm>
            <a:off x="541338" y="307975"/>
            <a:ext cx="5791200" cy="261610"/>
          </a:xfrm>
          <a:prstGeom prst="rect">
            <a:avLst/>
          </a:prstGeom>
          <a:noFill/>
          <a:ln w="12700">
            <a:solidFill>
              <a:schemeClr val="tx1"/>
            </a:solidFill>
            <a:miter lim="800000"/>
            <a:headEnd/>
            <a:tailEnd/>
          </a:ln>
          <a:effectLst/>
        </p:spPr>
        <p:txBody>
          <a:bodyPr>
            <a:spAutoFit/>
          </a:bodyPr>
          <a:lstStyle/>
          <a:p>
            <a:pPr algn="ctr"/>
            <a:r>
              <a:rPr lang="fr-FR" sz="1100" dirty="0"/>
              <a:t>a</a:t>
            </a:r>
            <a:r>
              <a:rPr lang="fr-FR" sz="1100" dirty="0" smtClean="0"/>
              <a:t>rbitrage – procédure conventionnelle</a:t>
            </a:r>
            <a:endParaRPr lang="fr-FR" sz="1100" dirty="0"/>
          </a:p>
        </p:txBody>
      </p:sp>
      <p:sp>
        <p:nvSpPr>
          <p:cNvPr id="3077" name="Rectangle 5"/>
          <p:cNvSpPr>
            <a:spLocks noChangeArrowheads="1"/>
          </p:cNvSpPr>
          <p:nvPr/>
        </p:nvSpPr>
        <p:spPr bwMode="auto">
          <a:xfrm>
            <a:off x="385763" y="9293225"/>
            <a:ext cx="5921375" cy="428322"/>
          </a:xfrm>
          <a:prstGeom prst="rect">
            <a:avLst/>
          </a:prstGeom>
          <a:noFill/>
          <a:ln w="12700">
            <a:noFill/>
            <a:miter lim="800000"/>
            <a:headEnd/>
            <a:tailEnd/>
          </a:ln>
          <a:effectLst/>
        </p:spPr>
        <p:txBody>
          <a:bodyPr lIns="90487" tIns="44450" rIns="90487" bIns="44450">
            <a:spAutoFit/>
          </a:bodyPr>
          <a:lstStyle/>
          <a:p>
            <a:r>
              <a:rPr lang="fr-FR" sz="1000" b="1" dirty="0"/>
              <a:t>a</a:t>
            </a:r>
            <a:r>
              <a:rPr lang="fr-FR" sz="1000" b="1" dirty="0" smtClean="0"/>
              <a:t>rbitrage – procédure conventionnelle</a:t>
            </a:r>
            <a:endParaRPr lang="fr-FR" sz="1000" b="1" dirty="0"/>
          </a:p>
          <a:p>
            <a:r>
              <a:rPr lang="fr-FR" sz="1200" b="1" dirty="0"/>
              <a:t>©</a:t>
            </a:r>
            <a:r>
              <a:rPr lang="fr-FR" sz="1000" b="1" dirty="0"/>
              <a:t> </a:t>
            </a:r>
            <a:r>
              <a:rPr lang="fr-FR" sz="1000" b="1" dirty="0" smtClean="0"/>
              <a:t>Copyright IREJ 2015 – tous droits réservés</a:t>
            </a:r>
            <a:endParaRPr lang="fr-FR" sz="1000" b="1" dirty="0"/>
          </a:p>
        </p:txBody>
      </p:sp>
      <p:sp>
        <p:nvSpPr>
          <p:cNvPr id="5" name="Espace réservé de l'en-tête 4"/>
          <p:cNvSpPr>
            <a:spLocks noGrp="1"/>
          </p:cNvSpPr>
          <p:nvPr>
            <p:ph type="hdr" sz="quarter"/>
          </p:nvPr>
        </p:nvSpPr>
        <p:spPr>
          <a:xfrm>
            <a:off x="0" y="1"/>
            <a:ext cx="2717428" cy="247874"/>
          </a:xfrm>
          <a:prstGeom prst="rect">
            <a:avLst/>
          </a:prstGeom>
        </p:spPr>
        <p:txBody>
          <a:bodyPr vert="horz" lIns="91440" tIns="45720" rIns="91440" bIns="45720" rtlCol="0"/>
          <a:lstStyle>
            <a:lvl1pPr algn="l">
              <a:defRPr sz="1200"/>
            </a:lvl1pPr>
          </a:lstStyle>
          <a:p>
            <a:endParaRPr lang="fr-FR"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901700" y="739775"/>
            <a:ext cx="4927600" cy="3695700"/>
          </a:xfrm>
          <a:prstGeom prst="rect">
            <a:avLst/>
          </a:prstGeom>
          <a:noFill/>
          <a:ln w="12700">
            <a:solidFill>
              <a:schemeClr val="tx1"/>
            </a:solidFill>
            <a:miter lim="800000"/>
            <a:headEnd/>
            <a:tailEnd/>
          </a:ln>
          <a:effectLst/>
        </p:spPr>
      </p:sp>
      <p:sp>
        <p:nvSpPr>
          <p:cNvPr id="2051" name="Rectangle 3"/>
          <p:cNvSpPr>
            <a:spLocks noChangeArrowheads="1"/>
          </p:cNvSpPr>
          <p:nvPr/>
        </p:nvSpPr>
        <p:spPr bwMode="auto">
          <a:xfrm>
            <a:off x="531813" y="200025"/>
            <a:ext cx="5299075" cy="307975"/>
          </a:xfrm>
          <a:prstGeom prst="rect">
            <a:avLst/>
          </a:prstGeom>
          <a:noFill/>
          <a:ln w="12700">
            <a:noFill/>
            <a:miter lim="800000"/>
            <a:headEnd/>
            <a:tailEnd/>
          </a:ln>
          <a:effectLst/>
        </p:spPr>
        <p:txBody>
          <a:bodyPr wrap="none" anchor="ctr"/>
          <a:lstStyle/>
          <a:p>
            <a:endParaRPr lang="fr-FR"/>
          </a:p>
        </p:txBody>
      </p:sp>
      <p:sp>
        <p:nvSpPr>
          <p:cNvPr id="2052" name="Rectangle 4"/>
          <p:cNvSpPr>
            <a:spLocks noChangeArrowheads="1"/>
          </p:cNvSpPr>
          <p:nvPr/>
        </p:nvSpPr>
        <p:spPr bwMode="auto">
          <a:xfrm>
            <a:off x="3246438" y="136525"/>
            <a:ext cx="801687" cy="273050"/>
          </a:xfrm>
          <a:prstGeom prst="rect">
            <a:avLst/>
          </a:prstGeom>
          <a:noFill/>
          <a:ln w="12700">
            <a:noFill/>
            <a:miter lim="800000"/>
            <a:headEnd/>
            <a:tailEnd/>
          </a:ln>
          <a:effectLst/>
        </p:spPr>
        <p:txBody>
          <a:bodyPr wrap="none" anchor="ctr"/>
          <a:lstStyle/>
          <a:p>
            <a:endParaRPr lang="fr-FR"/>
          </a:p>
        </p:txBody>
      </p:sp>
      <p:sp>
        <p:nvSpPr>
          <p:cNvPr id="2054" name="Rectangle 6"/>
          <p:cNvSpPr>
            <a:spLocks noChangeArrowheads="1"/>
          </p:cNvSpPr>
          <p:nvPr/>
        </p:nvSpPr>
        <p:spPr bwMode="auto">
          <a:xfrm>
            <a:off x="354013" y="4689475"/>
            <a:ext cx="6086475" cy="4411663"/>
          </a:xfrm>
          <a:prstGeom prst="rect">
            <a:avLst/>
          </a:prstGeom>
          <a:noFill/>
          <a:ln w="12700">
            <a:solidFill>
              <a:schemeClr val="tx1"/>
            </a:solidFill>
            <a:prstDash val="sysDot"/>
            <a:miter lim="800000"/>
            <a:headEnd/>
            <a:tailEnd/>
          </a:ln>
          <a:effectLst/>
        </p:spPr>
        <p:txBody>
          <a:bodyPr wrap="none" anchor="ctr"/>
          <a:lstStyle/>
          <a:p>
            <a:endParaRPr lang="fr-FR"/>
          </a:p>
        </p:txBody>
      </p:sp>
      <p:sp>
        <p:nvSpPr>
          <p:cNvPr id="2058" name="Rectangle 10"/>
          <p:cNvSpPr>
            <a:spLocks noChangeArrowheads="1"/>
          </p:cNvSpPr>
          <p:nvPr/>
        </p:nvSpPr>
        <p:spPr bwMode="auto">
          <a:xfrm>
            <a:off x="5762625" y="9450388"/>
            <a:ext cx="887413" cy="257175"/>
          </a:xfrm>
          <a:prstGeom prst="rect">
            <a:avLst/>
          </a:prstGeom>
          <a:noFill/>
          <a:ln w="12700">
            <a:noFill/>
            <a:miter lim="800000"/>
            <a:headEnd/>
            <a:tailEnd/>
          </a:ln>
          <a:effectLst/>
        </p:spPr>
        <p:txBody>
          <a:bodyPr wrap="none" lIns="90487" tIns="44450" rIns="90487" bIns="44450" anchor="ctr">
            <a:spAutoFit/>
          </a:bodyPr>
          <a:lstStyle/>
          <a:p>
            <a:pPr algn="r"/>
            <a:r>
              <a:rPr lang="fr-FR" sz="1100"/>
              <a:t>Page n° </a:t>
            </a:r>
            <a:fld id="{70C21068-08CD-4E2C-8F5A-3AEFFC885E7B}" type="slidenum">
              <a:rPr lang="fr-FR" sz="1100"/>
              <a:pPr algn="r"/>
              <a:t>‹N°›</a:t>
            </a:fld>
            <a:endParaRPr lang="fr-FR" sz="1100"/>
          </a:p>
        </p:txBody>
      </p:sp>
      <p:sp>
        <p:nvSpPr>
          <p:cNvPr id="2060" name="Rectangle 12"/>
          <p:cNvSpPr>
            <a:spLocks noChangeArrowheads="1"/>
          </p:cNvSpPr>
          <p:nvPr/>
        </p:nvSpPr>
        <p:spPr bwMode="auto">
          <a:xfrm>
            <a:off x="385763" y="9293225"/>
            <a:ext cx="4751387" cy="428322"/>
          </a:xfrm>
          <a:prstGeom prst="rect">
            <a:avLst/>
          </a:prstGeom>
          <a:noFill/>
          <a:ln w="12700">
            <a:noFill/>
            <a:miter lim="800000"/>
            <a:headEnd/>
            <a:tailEnd/>
          </a:ln>
          <a:effectLst/>
        </p:spPr>
        <p:txBody>
          <a:bodyPr lIns="90487" tIns="44450" rIns="90487" bIns="44450">
            <a:spAutoFit/>
          </a:bodyPr>
          <a:lstStyle/>
          <a:p>
            <a:r>
              <a:rPr lang="fr-FR" sz="1000" b="1" dirty="0" smtClean="0"/>
              <a:t>arbitrage</a:t>
            </a:r>
            <a:r>
              <a:rPr lang="fr-FR" sz="1000" b="1" baseline="0" dirty="0" smtClean="0"/>
              <a:t> – procédure conventionnelle</a:t>
            </a:r>
            <a:endParaRPr lang="fr-FR" sz="1000" b="1" dirty="0"/>
          </a:p>
          <a:p>
            <a:r>
              <a:rPr lang="fr-FR" sz="1200" b="1" dirty="0"/>
              <a:t>©</a:t>
            </a:r>
            <a:r>
              <a:rPr lang="fr-FR" sz="1000" b="1" dirty="0"/>
              <a:t> Copyright IREJ – </a:t>
            </a:r>
            <a:r>
              <a:rPr lang="fr-FR" sz="1000" b="1" dirty="0" smtClean="0"/>
              <a:t>2015 </a:t>
            </a:r>
            <a:r>
              <a:rPr lang="fr-FR" sz="1000" b="1" dirty="0"/>
              <a:t>- Tous droits réservés</a:t>
            </a:r>
          </a:p>
        </p:txBody>
      </p:sp>
      <p:sp>
        <p:nvSpPr>
          <p:cNvPr id="2061" name="Rectangle 13"/>
          <p:cNvSpPr>
            <a:spLocks noChangeArrowheads="1"/>
          </p:cNvSpPr>
          <p:nvPr/>
        </p:nvSpPr>
        <p:spPr bwMode="auto">
          <a:xfrm>
            <a:off x="541338" y="307975"/>
            <a:ext cx="5791200" cy="261610"/>
          </a:xfrm>
          <a:prstGeom prst="rect">
            <a:avLst/>
          </a:prstGeom>
          <a:noFill/>
          <a:ln w="12700">
            <a:solidFill>
              <a:schemeClr val="tx1"/>
            </a:solidFill>
            <a:miter lim="800000"/>
            <a:headEnd/>
            <a:tailEnd/>
          </a:ln>
          <a:effectLst/>
        </p:spPr>
        <p:txBody>
          <a:bodyPr>
            <a:spAutoFit/>
          </a:bodyPr>
          <a:lstStyle/>
          <a:p>
            <a:pPr algn="ctr"/>
            <a:r>
              <a:rPr lang="fr-FR" sz="1100" dirty="0" smtClean="0"/>
              <a:t>arbitrage</a:t>
            </a:r>
            <a:r>
              <a:rPr lang="fr-FR" sz="1100" baseline="0" dirty="0" smtClean="0"/>
              <a:t> – procédure conventionnelle</a:t>
            </a:r>
            <a:endParaRPr lang="fr-FR" sz="1100"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3"/>
          <p:cNvSpPr>
            <a:spLocks noGrp="1" noRot="1" noChangeAspect="1" noChangeArrowheads="1" noTextEdit="1"/>
          </p:cNvSpPr>
          <p:nvPr>
            <p:ph type="sldImg"/>
          </p:nvPr>
        </p:nvSpPr>
        <p:spPr>
          <a:xfrm>
            <a:off x="903288" y="739775"/>
            <a:ext cx="4927600" cy="36957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xfrm>
            <a:off x="903288" y="739775"/>
            <a:ext cx="4927600" cy="3695700"/>
          </a:xfr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Rot="1" noChangeAspect="1" noChangeArrowheads="1" noTextEdit="1"/>
          </p:cNvSpPr>
          <p:nvPr>
            <p:ph type="sldImg"/>
          </p:nvPr>
        </p:nvSpPr>
        <p:spPr>
          <a:xfrm>
            <a:off x="903288" y="739775"/>
            <a:ext cx="4927600" cy="3695700"/>
          </a:xfr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3842" name="Rectangle 2"/>
          <p:cNvSpPr>
            <a:spLocks noGrp="1" noRot="1" noChangeAspect="1" noChangeArrowheads="1" noTextEdit="1"/>
          </p:cNvSpPr>
          <p:nvPr>
            <p:ph type="sldImg"/>
          </p:nvPr>
        </p:nvSpPr>
        <p:spPr>
          <a:ln cap="flat"/>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690" name="Rectangle 2"/>
          <p:cNvSpPr>
            <a:spLocks noGrp="1" noRot="1" noChangeAspect="1" noChangeArrowheads="1" noTextEdit="1"/>
          </p:cNvSpPr>
          <p:nvPr>
            <p:ph type="sldImg"/>
          </p:nvPr>
        </p:nvSpPr>
        <p:spPr>
          <a:xfrm>
            <a:off x="903288" y="739775"/>
            <a:ext cx="4927600" cy="3695700"/>
          </a:xfrm>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Rot="1" noChangeAspect="1" noChangeArrowheads="1" noTextEdit="1"/>
          </p:cNvSpPr>
          <p:nvPr>
            <p:ph type="sldImg"/>
          </p:nvPr>
        </p:nvSpPr>
        <p:spPr>
          <a:ln cap="flat"/>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Rot="1" noChangeAspect="1" noChangeArrowheads="1" noTextEdit="1"/>
          </p:cNvSpPr>
          <p:nvPr>
            <p:ph type="sldImg"/>
          </p:nvPr>
        </p:nvSpPr>
        <p:spPr>
          <a:ln cap="flat"/>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4" name="Rectangle 2"/>
          <p:cNvSpPr>
            <a:spLocks noGrp="1" noRot="1" noChangeAspect="1" noChangeArrowheads="1" noTextEdit="1"/>
          </p:cNvSpPr>
          <p:nvPr>
            <p:ph type="sldImg"/>
          </p:nvPr>
        </p:nvSpPr>
        <p:spPr>
          <a:xfrm>
            <a:off x="903288" y="739775"/>
            <a:ext cx="4927600" cy="3695700"/>
          </a:xfrm>
          <a:ln/>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Rot="1" noChangeAspect="1" noChangeArrowheads="1" noTextEdit="1"/>
          </p:cNvSpPr>
          <p:nvPr>
            <p:ph type="sldImg"/>
          </p:nvPr>
        </p:nvSpPr>
        <p:spPr>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Titre 3"/>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152400" y="0"/>
            <a:ext cx="576263" cy="6805613"/>
          </a:xfrm>
          <a:prstGeom prst="rect">
            <a:avLst/>
          </a:prstGeom>
          <a:solidFill>
            <a:srgbClr val="0000FF"/>
          </a:solidFill>
          <a:ln w="12700">
            <a:noFill/>
            <a:miter lim="800000"/>
            <a:headEnd/>
            <a:tailEnd/>
          </a:ln>
          <a:effectLst/>
        </p:spPr>
        <p:txBody>
          <a:bodyPr wrap="none" anchor="ctr"/>
          <a:lstStyle/>
          <a:p>
            <a:endParaRPr lang="fr-FR"/>
          </a:p>
        </p:txBody>
      </p:sp>
      <p:sp>
        <p:nvSpPr>
          <p:cNvPr id="159749" name="Line 5"/>
          <p:cNvSpPr>
            <a:spLocks noChangeShapeType="1"/>
          </p:cNvSpPr>
          <p:nvPr/>
        </p:nvSpPr>
        <p:spPr bwMode="auto">
          <a:xfrm flipH="1">
            <a:off x="204788" y="536575"/>
            <a:ext cx="8837612" cy="0"/>
          </a:xfrm>
          <a:prstGeom prst="line">
            <a:avLst/>
          </a:prstGeom>
          <a:noFill/>
          <a:ln w="50800">
            <a:solidFill>
              <a:srgbClr val="0000FF"/>
            </a:solidFill>
            <a:round/>
            <a:headEnd/>
            <a:tailEnd/>
          </a:ln>
          <a:effectLst/>
        </p:spPr>
        <p:txBody>
          <a:bodyPr wrap="none" anchor="ctr"/>
          <a:lstStyle/>
          <a:p>
            <a:endParaRPr lang="fr-FR"/>
          </a:p>
        </p:txBody>
      </p:sp>
      <p:sp>
        <p:nvSpPr>
          <p:cNvPr id="159750" name="Rectangle 6"/>
          <p:cNvSpPr>
            <a:spLocks noChangeArrowheads="1"/>
          </p:cNvSpPr>
          <p:nvPr/>
        </p:nvSpPr>
        <p:spPr bwMode="auto">
          <a:xfrm>
            <a:off x="7740650" y="6837363"/>
            <a:ext cx="169863" cy="92075"/>
          </a:xfrm>
          <a:prstGeom prst="rect">
            <a:avLst/>
          </a:prstGeom>
          <a:noFill/>
          <a:ln w="12700">
            <a:noFill/>
            <a:miter lim="800000"/>
            <a:headEnd/>
            <a:tailEnd/>
          </a:ln>
          <a:effectLst/>
        </p:spPr>
        <p:txBody>
          <a:bodyPr wrap="none" anchor="ctr"/>
          <a:lstStyle/>
          <a:p>
            <a:endParaRPr lang="fr-FR"/>
          </a:p>
        </p:txBody>
      </p:sp>
      <p:sp>
        <p:nvSpPr>
          <p:cNvPr id="159751" name="Rectangle 7"/>
          <p:cNvSpPr>
            <a:spLocks noChangeArrowheads="1"/>
          </p:cNvSpPr>
          <p:nvPr/>
        </p:nvSpPr>
        <p:spPr bwMode="auto">
          <a:xfrm>
            <a:off x="69850" y="6346825"/>
            <a:ext cx="715963" cy="195263"/>
          </a:xfrm>
          <a:prstGeom prst="rect">
            <a:avLst/>
          </a:prstGeom>
          <a:noFill/>
          <a:ln w="25400">
            <a:noFill/>
            <a:miter lim="800000"/>
            <a:headEnd/>
            <a:tailEnd/>
          </a:ln>
          <a:effectLst/>
        </p:spPr>
        <p:txBody>
          <a:bodyPr lIns="90487" tIns="44450" rIns="90487" bIns="44450">
            <a:spAutoFit/>
          </a:bodyPr>
          <a:lstStyle/>
          <a:p>
            <a:pPr algn="ctr"/>
            <a:endParaRPr lang="fr-FR" sz="700" b="1">
              <a:latin typeface="Avant Garde" charset="0"/>
            </a:endParaRPr>
          </a:p>
        </p:txBody>
      </p:sp>
      <p:sp>
        <p:nvSpPr>
          <p:cNvPr id="159752" name="Rectangle 8"/>
          <p:cNvSpPr>
            <a:spLocks noChangeArrowheads="1"/>
          </p:cNvSpPr>
          <p:nvPr/>
        </p:nvSpPr>
        <p:spPr bwMode="auto">
          <a:xfrm>
            <a:off x="862013" y="6427788"/>
            <a:ext cx="5843587" cy="428322"/>
          </a:xfrm>
          <a:prstGeom prst="rect">
            <a:avLst/>
          </a:prstGeom>
          <a:noFill/>
          <a:ln w="12700">
            <a:noFill/>
            <a:miter lim="800000"/>
            <a:headEnd/>
            <a:tailEnd/>
          </a:ln>
          <a:effectLst/>
        </p:spPr>
        <p:txBody>
          <a:bodyPr lIns="90487" tIns="44450" rIns="90487" bIns="44450">
            <a:spAutoFit/>
          </a:bodyPr>
          <a:lstStyle/>
          <a:p>
            <a:r>
              <a:rPr lang="fr-FR" sz="1000" b="1" dirty="0" smtClean="0"/>
              <a:t>arbitrage</a:t>
            </a:r>
            <a:r>
              <a:rPr lang="fr-FR" sz="1000" b="1" baseline="0" dirty="0" smtClean="0"/>
              <a:t> – procédure conventionnelle</a:t>
            </a:r>
            <a:endParaRPr lang="fr-FR" sz="1000" b="1" dirty="0"/>
          </a:p>
          <a:p>
            <a:r>
              <a:rPr lang="fr-FR" sz="1200" b="1" dirty="0"/>
              <a:t>©</a:t>
            </a:r>
            <a:r>
              <a:rPr lang="fr-FR" sz="1000" b="1" dirty="0"/>
              <a:t> Copyright IREJ </a:t>
            </a:r>
            <a:r>
              <a:rPr lang="fr-FR" sz="1000" b="1"/>
              <a:t>– </a:t>
            </a:r>
            <a:r>
              <a:rPr lang="fr-FR" sz="1000" b="1" smtClean="0"/>
              <a:t>2015- </a:t>
            </a:r>
            <a:r>
              <a:rPr lang="fr-FR" sz="1000" b="1" dirty="0"/>
              <a:t>Tous droits réservés</a:t>
            </a:r>
          </a:p>
        </p:txBody>
      </p:sp>
      <p:sp>
        <p:nvSpPr>
          <p:cNvPr id="159753" name="Rectangle 9"/>
          <p:cNvSpPr>
            <a:spLocks noChangeArrowheads="1"/>
          </p:cNvSpPr>
          <p:nvPr/>
        </p:nvSpPr>
        <p:spPr bwMode="auto">
          <a:xfrm>
            <a:off x="7315200" y="6553200"/>
            <a:ext cx="1649413" cy="241300"/>
          </a:xfrm>
          <a:prstGeom prst="rect">
            <a:avLst/>
          </a:prstGeom>
          <a:noFill/>
          <a:ln w="12700">
            <a:noFill/>
            <a:miter lim="800000"/>
            <a:headEnd/>
            <a:tailEnd/>
          </a:ln>
          <a:effectLst/>
        </p:spPr>
        <p:txBody>
          <a:bodyPr lIns="90487" tIns="44450" rIns="90487" bIns="44450">
            <a:spAutoFit/>
          </a:bodyPr>
          <a:lstStyle/>
          <a:p>
            <a:pPr algn="r"/>
            <a:r>
              <a:rPr lang="fr-FR" sz="1000" b="1"/>
              <a:t>Diapositive  n°  </a:t>
            </a:r>
            <a:fld id="{80A58145-38A1-4E47-A8B5-F467DCD14549}" type="slidenum">
              <a:rPr lang="fr-FR" sz="1000" b="1"/>
              <a:pPr algn="r"/>
              <a:t>‹N°›</a:t>
            </a:fld>
            <a:endParaRPr lang="fr-FR" sz="1000" b="1"/>
          </a:p>
        </p:txBody>
      </p:sp>
      <p:pic>
        <p:nvPicPr>
          <p:cNvPr id="159755" name="Picture 11"/>
          <p:cNvPicPr>
            <a:picLocks noChangeAspect="1" noChangeArrowheads="1"/>
          </p:cNvPicPr>
          <p:nvPr/>
        </p:nvPicPr>
        <p:blipFill>
          <a:blip r:embed="rId13" cstate="print"/>
          <a:srcRect/>
          <a:stretch>
            <a:fillRect/>
          </a:stretch>
        </p:blipFill>
        <p:spPr bwMode="auto">
          <a:xfrm>
            <a:off x="228600" y="6400800"/>
            <a:ext cx="609600" cy="279400"/>
          </a:xfrm>
          <a:prstGeom prst="rect">
            <a:avLst/>
          </a:prstGeom>
          <a:noFill/>
          <a:ln w="12700">
            <a:noFill/>
            <a:miter lim="800000"/>
            <a:headEnd/>
            <a:tailEnd/>
          </a:ln>
          <a:effec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algn="l" rtl="0" eaLnBrk="0" fontAlgn="base" hangingPunct="0">
        <a:lnSpc>
          <a:spcPct val="90000"/>
        </a:lnSpc>
        <a:spcBef>
          <a:spcPct val="100000"/>
        </a:spcBef>
        <a:spcAft>
          <a:spcPct val="20000"/>
        </a:spcAft>
        <a:defRPr sz="1400" b="1">
          <a:solidFill>
            <a:srgbClr val="000000"/>
          </a:solidFill>
          <a:latin typeface="+mn-lt"/>
          <a:ea typeface="+mn-ea"/>
          <a:cs typeface="+mn-cs"/>
        </a:defRPr>
      </a:lvl1pPr>
      <a:lvl2pPr marL="571500" indent="-457200" algn="l" rtl="0" eaLnBrk="0" fontAlgn="base" hangingPunct="0">
        <a:lnSpc>
          <a:spcPct val="90000"/>
        </a:lnSpc>
        <a:spcBef>
          <a:spcPct val="30000"/>
        </a:spcBef>
        <a:spcAft>
          <a:spcPct val="0"/>
        </a:spcAft>
        <a:buClr>
          <a:srgbClr val="00FF00"/>
        </a:buClr>
        <a:buSzPct val="100000"/>
        <a:buChar char="_"/>
        <a:defRPr sz="3200" b="1">
          <a:solidFill>
            <a:srgbClr val="000000"/>
          </a:solidFill>
          <a:latin typeface="+mn-lt"/>
        </a:defRPr>
      </a:lvl2pPr>
      <a:lvl3pPr marL="965200" indent="-279400" algn="l" rtl="0" eaLnBrk="0" fontAlgn="base" hangingPunct="0">
        <a:lnSpc>
          <a:spcPct val="90000"/>
        </a:lnSpc>
        <a:spcBef>
          <a:spcPct val="30000"/>
        </a:spcBef>
        <a:spcAft>
          <a:spcPct val="0"/>
        </a:spcAft>
        <a:buClr>
          <a:srgbClr val="FC0128"/>
        </a:buClr>
        <a:buSzPct val="100000"/>
        <a:buChar char="_"/>
        <a:defRPr sz="2400" b="1">
          <a:solidFill>
            <a:srgbClr val="000000"/>
          </a:solidFill>
          <a:latin typeface="+mn-lt"/>
        </a:defRPr>
      </a:lvl3pPr>
      <a:lvl4pPr marL="1333500" indent="-254000" algn="l" rtl="0" eaLnBrk="0" fontAlgn="base" hangingPunct="0">
        <a:lnSpc>
          <a:spcPct val="90000"/>
        </a:lnSpc>
        <a:spcBef>
          <a:spcPct val="30000"/>
        </a:spcBef>
        <a:spcAft>
          <a:spcPct val="0"/>
        </a:spcAft>
        <a:buClr>
          <a:srgbClr val="00DFCA"/>
        </a:buClr>
        <a:buSzPct val="100000"/>
        <a:buChar char="_"/>
        <a:defRPr b="1">
          <a:solidFill>
            <a:srgbClr val="000000"/>
          </a:solidFill>
          <a:latin typeface="+mn-lt"/>
        </a:defRPr>
      </a:lvl4pPr>
      <a:lvl5pPr marL="2447925" indent="-171450" algn="l" rtl="0" eaLnBrk="0" fontAlgn="base" hangingPunct="0">
        <a:spcBef>
          <a:spcPct val="20000"/>
        </a:spcBef>
        <a:spcAft>
          <a:spcPct val="0"/>
        </a:spcAft>
        <a:buSzPct val="100000"/>
        <a:buChar char="»"/>
        <a:defRPr sz="2000">
          <a:solidFill>
            <a:schemeClr val="tx1"/>
          </a:solidFill>
          <a:latin typeface="Times" pitchFamily="18" charset="0"/>
        </a:defRPr>
      </a:lvl5pPr>
      <a:lvl6pPr marL="2905125" indent="-171450" algn="l" rtl="0" eaLnBrk="0" fontAlgn="base" hangingPunct="0">
        <a:spcBef>
          <a:spcPct val="20000"/>
        </a:spcBef>
        <a:spcAft>
          <a:spcPct val="0"/>
        </a:spcAft>
        <a:buSzPct val="100000"/>
        <a:buChar char="»"/>
        <a:defRPr sz="2000">
          <a:solidFill>
            <a:schemeClr val="tx1"/>
          </a:solidFill>
          <a:latin typeface="Times" pitchFamily="18" charset="0"/>
        </a:defRPr>
      </a:lvl6pPr>
      <a:lvl7pPr marL="3362325" indent="-171450" algn="l" rtl="0" eaLnBrk="0" fontAlgn="base" hangingPunct="0">
        <a:spcBef>
          <a:spcPct val="20000"/>
        </a:spcBef>
        <a:spcAft>
          <a:spcPct val="0"/>
        </a:spcAft>
        <a:buSzPct val="100000"/>
        <a:buChar char="»"/>
        <a:defRPr sz="2000">
          <a:solidFill>
            <a:schemeClr val="tx1"/>
          </a:solidFill>
          <a:latin typeface="Times" pitchFamily="18" charset="0"/>
        </a:defRPr>
      </a:lvl7pPr>
      <a:lvl8pPr marL="3819525" indent="-171450" algn="l" rtl="0" eaLnBrk="0" fontAlgn="base" hangingPunct="0">
        <a:spcBef>
          <a:spcPct val="20000"/>
        </a:spcBef>
        <a:spcAft>
          <a:spcPct val="0"/>
        </a:spcAft>
        <a:buSzPct val="100000"/>
        <a:buChar char="»"/>
        <a:defRPr sz="2000">
          <a:solidFill>
            <a:schemeClr val="tx1"/>
          </a:solidFill>
          <a:latin typeface="Times" pitchFamily="18" charset="0"/>
        </a:defRPr>
      </a:lvl8pPr>
      <a:lvl9pPr marL="4276725" indent="-171450" algn="l" rtl="0" eaLnBrk="0" fontAlgn="base" hangingPunct="0">
        <a:spcBef>
          <a:spcPct val="20000"/>
        </a:spcBef>
        <a:spcAft>
          <a:spcPct val="0"/>
        </a:spcAft>
        <a:buSzPct val="100000"/>
        <a:buChar char="»"/>
        <a:defRPr sz="2000">
          <a:solidFill>
            <a:schemeClr val="tx1"/>
          </a:solidFill>
          <a:latin typeface="Times" pitchFamily="18"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0770" name="Rectangle 2"/>
          <p:cNvSpPr>
            <a:spLocks noGrp="1" noChangeArrowheads="1"/>
          </p:cNvSpPr>
          <p:nvPr>
            <p:ph type="ctrTitle"/>
          </p:nvPr>
        </p:nvSpPr>
        <p:spPr bwMode="auto">
          <a:xfrm>
            <a:off x="914400" y="1219200"/>
            <a:ext cx="7975600" cy="1565275"/>
          </a:xfrm>
          <a:prstGeom prst="rect">
            <a:avLst/>
          </a:prstGeom>
          <a:noFill/>
          <a:ln w="12700">
            <a:miter lim="800000"/>
            <a:headEnd/>
            <a:tailEnd/>
          </a:ln>
        </p:spPr>
        <p:txBody>
          <a:bodyPr vert="horz" wrap="square" lIns="90487" tIns="44450" rIns="90487" bIns="44450" numCol="1" anchor="ctr" anchorCtr="0" compatLnSpc="1">
            <a:prstTxWarp prst="textNoShape">
              <a:avLst/>
            </a:prstTxWarp>
          </a:bodyPr>
          <a:lstStyle/>
          <a:p>
            <a:r>
              <a:rPr lang="fr-FR" sz="3600" b="1" dirty="0" smtClean="0">
                <a:solidFill>
                  <a:schemeClr val="tx1"/>
                </a:solidFill>
                <a:latin typeface="Arial" pitchFamily="34" charset="0"/>
              </a:rPr>
              <a:t>ARBITRAGE</a:t>
            </a:r>
            <a:br>
              <a:rPr lang="fr-FR" sz="3600" b="1" dirty="0" smtClean="0">
                <a:solidFill>
                  <a:schemeClr val="tx1"/>
                </a:solidFill>
                <a:latin typeface="Arial" pitchFamily="34" charset="0"/>
              </a:rPr>
            </a:br>
            <a:r>
              <a:rPr lang="fr-FR" sz="3600" b="1" dirty="0" smtClean="0">
                <a:solidFill>
                  <a:schemeClr val="tx1"/>
                </a:solidFill>
                <a:latin typeface="Arial" pitchFamily="34" charset="0"/>
              </a:rPr>
              <a:t>&amp;</a:t>
            </a:r>
            <a:br>
              <a:rPr lang="fr-FR" sz="3600" b="1" dirty="0" smtClean="0">
                <a:solidFill>
                  <a:schemeClr val="tx1"/>
                </a:solidFill>
                <a:latin typeface="Arial" pitchFamily="34" charset="0"/>
              </a:rPr>
            </a:br>
            <a:r>
              <a:rPr lang="fr-FR" sz="3600" b="1" dirty="0" smtClean="0">
                <a:solidFill>
                  <a:schemeClr val="tx1"/>
                </a:solidFill>
                <a:latin typeface="Arial" pitchFamily="34" charset="0"/>
              </a:rPr>
              <a:t>PROCEDURE CONVENTIONNELLE</a:t>
            </a:r>
            <a:endParaRPr lang="fr-FR" sz="3600" b="1" dirty="0">
              <a:solidFill>
                <a:schemeClr val="tx1"/>
              </a:solidFill>
              <a:latin typeface="Arial" pitchFamily="34" charset="0"/>
            </a:endParaRPr>
          </a:p>
        </p:txBody>
      </p:sp>
      <p:sp>
        <p:nvSpPr>
          <p:cNvPr id="160775" name="Rectangle 7"/>
          <p:cNvSpPr>
            <a:spLocks noChangeArrowheads="1"/>
          </p:cNvSpPr>
          <p:nvPr/>
        </p:nvSpPr>
        <p:spPr bwMode="auto">
          <a:xfrm>
            <a:off x="914400" y="3200400"/>
            <a:ext cx="8001000" cy="2895600"/>
          </a:xfrm>
          <a:prstGeom prst="rect">
            <a:avLst/>
          </a:prstGeom>
          <a:noFill/>
          <a:ln w="12700">
            <a:noFill/>
            <a:miter lim="800000"/>
            <a:headEnd/>
            <a:tailEnd/>
          </a:ln>
          <a:effectLst/>
        </p:spPr>
        <p:txBody>
          <a:bodyPr lIns="90487" tIns="44450" rIns="90487" bIns="44450"/>
          <a:lstStyle/>
          <a:p>
            <a:pPr marL="342900" indent="-342900" algn="ctr">
              <a:lnSpc>
                <a:spcPct val="50000"/>
              </a:lnSpc>
            </a:pPr>
            <a:endParaRPr lang="fr-FR" sz="2800" b="1" dirty="0">
              <a:latin typeface="Times" pitchFamily="18" charset="0"/>
            </a:endParaRPr>
          </a:p>
          <a:p>
            <a:pPr marL="342900" indent="-342900" algn="ctr"/>
            <a:r>
              <a:rPr lang="fr-FR" sz="2600" b="1" dirty="0" smtClean="0">
                <a:latin typeface="Times" pitchFamily="18" charset="0"/>
              </a:rPr>
              <a:t>COMPAGNIE DES EXPERTS</a:t>
            </a:r>
          </a:p>
          <a:p>
            <a:pPr marL="342900" indent="-342900" algn="ctr"/>
            <a:r>
              <a:rPr lang="fr-FR" sz="2600" b="1" dirty="0" smtClean="0">
                <a:latin typeface="Times" pitchFamily="18" charset="0"/>
              </a:rPr>
              <a:t>PRES LA COUR D’APPEL DE BASSE-TERRE </a:t>
            </a:r>
            <a:endParaRPr lang="fr-FR" sz="2600" b="1" dirty="0">
              <a:latin typeface="Times" pitchFamily="18" charset="0"/>
            </a:endParaRPr>
          </a:p>
          <a:p>
            <a:pPr marL="342900" indent="-342900" algn="ctr">
              <a:lnSpc>
                <a:spcPct val="20000"/>
              </a:lnSpc>
            </a:pPr>
            <a:endParaRPr lang="fr-FR" sz="2600" b="1" dirty="0">
              <a:latin typeface="Times" pitchFamily="18" charset="0"/>
            </a:endParaRPr>
          </a:p>
          <a:p>
            <a:pPr marL="342900" indent="-342900" algn="ctr"/>
            <a:r>
              <a:rPr lang="fr-FR" sz="2600" b="1" dirty="0">
                <a:latin typeface="Times" pitchFamily="18" charset="0"/>
              </a:rPr>
              <a:t> </a:t>
            </a:r>
          </a:p>
          <a:p>
            <a:pPr marL="342900" indent="-342900" algn="ctr"/>
            <a:r>
              <a:rPr lang="fr-FR" sz="2600" b="1" dirty="0" smtClean="0">
                <a:latin typeface="Times" pitchFamily="18" charset="0"/>
              </a:rPr>
              <a:t>Bruno </a:t>
            </a:r>
            <a:r>
              <a:rPr lang="fr-FR" sz="2600" b="1" dirty="0">
                <a:latin typeface="Times" pitchFamily="18" charset="0"/>
              </a:rPr>
              <a:t>DUPONCHELLE</a:t>
            </a:r>
          </a:p>
          <a:p>
            <a:pPr marL="342900" indent="-342900" algn="ctr"/>
            <a:r>
              <a:rPr lang="fr-FR" sz="2600" b="1" dirty="0">
                <a:latin typeface="Times" pitchFamily="18" charset="0"/>
              </a:rPr>
              <a:t>expert agréé par la Cour de cassation</a:t>
            </a:r>
            <a:endParaRPr lang="fr-FR" sz="2400" i="1" dirty="0">
              <a:latin typeface="Times" pitchFamily="18" charset="0"/>
            </a:endParaRPr>
          </a:p>
          <a:p>
            <a:pPr marL="342900" indent="-342900" algn="ctr"/>
            <a:endParaRPr lang="fr-FR" sz="1400" dirty="0">
              <a:latin typeface="Times"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914400" y="838200"/>
            <a:ext cx="8001000"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endParaRPr lang="fr-FR" sz="2400" b="0" dirty="0" smtClean="0">
              <a:solidFill>
                <a:srgbClr val="990000"/>
              </a:solidFill>
            </a:endParaRPr>
          </a:p>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Les parties peuvent compromettre au cours d’une instance déjà engagée devant une juridiction</a:t>
            </a:r>
          </a:p>
          <a:p>
            <a:pPr marL="457200" lvl="1" indent="0">
              <a:lnSpc>
                <a:spcPct val="100000"/>
              </a:lnSpc>
              <a:spcBef>
                <a:spcPct val="0"/>
              </a:spcBef>
              <a:buClr>
                <a:srgbClr val="0000FF"/>
              </a:buClr>
              <a:buSzTx/>
              <a:buNone/>
            </a:pPr>
            <a:r>
              <a:rPr lang="fr-FR" sz="2400" b="0" dirty="0" smtClean="0">
                <a:solidFill>
                  <a:srgbClr val="002060"/>
                </a:solidFill>
              </a:rPr>
              <a:t>(donc en cours de procès)</a:t>
            </a:r>
          </a:p>
          <a:p>
            <a:pPr marL="457200" lvl="1" indent="0">
              <a:lnSpc>
                <a:spcPct val="100000"/>
              </a:lnSpc>
              <a:spcBef>
                <a:spcPct val="0"/>
              </a:spcBef>
              <a:buClr>
                <a:srgbClr val="0000FF"/>
              </a:buClr>
              <a:buSzTx/>
              <a:buNone/>
            </a:pPr>
            <a:r>
              <a:rPr lang="fr-FR" sz="2000" b="0" dirty="0" smtClean="0">
                <a:solidFill>
                  <a:srgbClr val="002060"/>
                </a:solidFill>
              </a:rPr>
              <a:t>(art. 1446)</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La convention d’arbitrage est indépendante du contrat auquel elle se rapporte</a:t>
            </a:r>
          </a:p>
          <a:p>
            <a:pPr marL="457200" lvl="1" indent="0">
              <a:lnSpc>
                <a:spcPct val="100000"/>
              </a:lnSpc>
              <a:spcBef>
                <a:spcPct val="0"/>
              </a:spcBef>
              <a:buClr>
                <a:srgbClr val="0000FF"/>
              </a:buClr>
              <a:buSzTx/>
              <a:buNone/>
            </a:pPr>
            <a:r>
              <a:rPr lang="fr-FR" sz="2400" b="0" dirty="0" smtClean="0">
                <a:solidFill>
                  <a:srgbClr val="002060"/>
                </a:solidFill>
              </a:rPr>
              <a:t>(elle n’est pas affectée par l’inefficacité du contrat)</a:t>
            </a:r>
          </a:p>
          <a:p>
            <a:pPr marL="457200" lvl="1" indent="0">
              <a:lnSpc>
                <a:spcPct val="100000"/>
              </a:lnSpc>
              <a:spcBef>
                <a:spcPct val="0"/>
              </a:spcBef>
              <a:buClr>
                <a:srgbClr val="0000FF"/>
              </a:buClr>
              <a:buSzTx/>
              <a:buNone/>
            </a:pPr>
            <a:r>
              <a:rPr lang="fr-FR" sz="2000" b="0" dirty="0" smtClean="0">
                <a:solidFill>
                  <a:srgbClr val="002060"/>
                </a:solidFill>
              </a:rPr>
              <a:t>(art. 1447)</a:t>
            </a:r>
          </a:p>
          <a:p>
            <a:pPr marL="457200" lvl="1" indent="0">
              <a:lnSpc>
                <a:spcPct val="100000"/>
              </a:lnSpc>
              <a:spcBef>
                <a:spcPct val="0"/>
              </a:spcBef>
              <a:buClr>
                <a:srgbClr val="0000FF"/>
              </a:buClr>
              <a:buSzTx/>
              <a:buNone/>
            </a:pPr>
            <a:endParaRPr lang="fr-FR" sz="2400" b="0" dirty="0">
              <a:solidFill>
                <a:schemeClr val="tx1"/>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 </a:t>
            </a:r>
            <a:r>
              <a:rPr lang="fr-FR" sz="2400" b="1" dirty="0" smtClean="0">
                <a:solidFill>
                  <a:srgbClr val="990000"/>
                </a:solidFill>
                <a:latin typeface="Arial" pitchFamily="34" charset="0"/>
              </a:rPr>
              <a:t>La convention d’arbitrage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914400" y="838200"/>
            <a:ext cx="8001000"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b="0" dirty="0">
                <a:solidFill>
                  <a:schemeClr val="tx1"/>
                </a:solidFill>
              </a:rPr>
              <a:t> </a:t>
            </a:r>
            <a:r>
              <a:rPr lang="fr-FR" sz="2400" dirty="0" smtClean="0">
                <a:solidFill>
                  <a:srgbClr val="002060"/>
                </a:solidFill>
              </a:rPr>
              <a:t>Une juridiction d’Etat saisie du litige se déclare incompétente lorsque le litige relève d’une convention d’arbitrage</a:t>
            </a:r>
          </a:p>
          <a:p>
            <a:pPr marL="457200" lvl="1" indent="0">
              <a:lnSpc>
                <a:spcPct val="100000"/>
              </a:lnSpc>
              <a:spcBef>
                <a:spcPct val="0"/>
              </a:spcBef>
              <a:buClr>
                <a:srgbClr val="0000FF"/>
              </a:buClr>
              <a:buSzTx/>
              <a:buNone/>
            </a:pPr>
            <a:r>
              <a:rPr lang="fr-FR" sz="2400" b="0" dirty="0" smtClean="0">
                <a:solidFill>
                  <a:srgbClr val="002060"/>
                </a:solidFill>
              </a:rPr>
              <a:t>(sauf si le tribunal arbitral n’est pas encore saisi et si la convention d’arbitrage est nulle ou inapplicable)</a:t>
            </a:r>
          </a:p>
          <a:p>
            <a:pPr marL="457200" lvl="1" indent="0">
              <a:lnSpc>
                <a:spcPct val="100000"/>
              </a:lnSpc>
              <a:spcBef>
                <a:spcPct val="0"/>
              </a:spcBef>
              <a:buClr>
                <a:srgbClr val="0000FF"/>
              </a:buClr>
              <a:buSzTx/>
              <a:buNone/>
            </a:pPr>
            <a:r>
              <a:rPr lang="fr-FR" sz="2000" b="0" dirty="0" smtClean="0">
                <a:solidFill>
                  <a:srgbClr val="002060"/>
                </a:solidFill>
              </a:rPr>
              <a:t>(art. 1448)</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L’existence d’une convention d’arbitrage ne fait pas obstacle aux mesures d’instruction </a:t>
            </a:r>
            <a:r>
              <a:rPr lang="fr-FR" sz="2400" b="0" dirty="0" smtClean="0">
                <a:solidFill>
                  <a:srgbClr val="002060"/>
                </a:solidFill>
              </a:rPr>
              <a:t>(expertise </a:t>
            </a:r>
            <a:r>
              <a:rPr lang="fr-FR" sz="2000" b="0" dirty="0" smtClean="0">
                <a:solidFill>
                  <a:srgbClr val="002060"/>
                </a:solidFill>
              </a:rPr>
              <a:t>art 145 CPC</a:t>
            </a:r>
            <a:r>
              <a:rPr lang="fr-FR" sz="2400" b="0" dirty="0" smtClean="0">
                <a:solidFill>
                  <a:srgbClr val="002060"/>
                </a:solidFill>
              </a:rPr>
              <a:t>) </a:t>
            </a:r>
            <a:r>
              <a:rPr lang="fr-FR" sz="2400" dirty="0" smtClean="0">
                <a:solidFill>
                  <a:srgbClr val="002060"/>
                </a:solidFill>
              </a:rPr>
              <a:t>ou une mesure provisoire ou conservatoire décidée par une juridiction d’Etat </a:t>
            </a:r>
            <a:endParaRPr lang="fr-FR" sz="2000" b="0" dirty="0" smtClean="0">
              <a:solidFill>
                <a:srgbClr val="002060"/>
              </a:solidFill>
            </a:endParaRPr>
          </a:p>
          <a:p>
            <a:pPr marL="457200" lvl="1" indent="0">
              <a:lnSpc>
                <a:spcPct val="100000"/>
              </a:lnSpc>
              <a:spcBef>
                <a:spcPct val="0"/>
              </a:spcBef>
              <a:buClr>
                <a:srgbClr val="0000FF"/>
              </a:buClr>
              <a:buSzTx/>
              <a:buNone/>
            </a:pPr>
            <a:r>
              <a:rPr lang="fr-FR" sz="2400" b="0" dirty="0" smtClean="0">
                <a:solidFill>
                  <a:srgbClr val="002060"/>
                </a:solidFill>
              </a:rPr>
              <a:t>(tant que le tribunal arbitral n’est pas constitué)</a:t>
            </a:r>
          </a:p>
          <a:p>
            <a:pPr marL="457200" lvl="1" indent="0">
              <a:lnSpc>
                <a:spcPct val="100000"/>
              </a:lnSpc>
              <a:spcBef>
                <a:spcPct val="0"/>
              </a:spcBef>
              <a:buClr>
                <a:srgbClr val="0000FF"/>
              </a:buClr>
              <a:buSzTx/>
              <a:buNone/>
            </a:pPr>
            <a:r>
              <a:rPr lang="fr-FR" sz="2000" b="0" dirty="0" smtClean="0">
                <a:solidFill>
                  <a:srgbClr val="002060"/>
                </a:solidFill>
              </a:rPr>
              <a:t>(art. 1449)</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None/>
            </a:pPr>
            <a:endParaRPr lang="fr-FR" sz="2400" b="0" dirty="0">
              <a:solidFill>
                <a:schemeClr val="tx1"/>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a:t>
            </a:r>
            <a:r>
              <a:rPr lang="fr-FR" sz="2400" b="1" dirty="0" smtClean="0">
                <a:solidFill>
                  <a:srgbClr val="990000"/>
                </a:solidFill>
                <a:latin typeface="Arial" pitchFamily="34" charset="0"/>
              </a:rPr>
              <a:t>. La convention d’arbitrage </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914400" y="838200"/>
            <a:ext cx="8001000"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endParaRPr lang="fr-FR" sz="2400" b="0" dirty="0" smtClean="0">
              <a:solidFill>
                <a:srgbClr val="990000"/>
              </a:solidFill>
            </a:endParaRPr>
          </a:p>
          <a:p>
            <a:pPr>
              <a:lnSpc>
                <a:spcPct val="100000"/>
              </a:lnSpc>
              <a:spcBef>
                <a:spcPct val="0"/>
              </a:spcBef>
              <a:spcAft>
                <a:spcPct val="0"/>
              </a:spcAft>
              <a:buClr>
                <a:schemeClr val="tx1"/>
              </a:buClr>
              <a:buSzPct val="85000"/>
              <a:buFont typeface="Wingdings" pitchFamily="2" charset="2"/>
              <a:buNone/>
            </a:pPr>
            <a:r>
              <a:rPr lang="fr-FR" sz="2400" dirty="0" smtClean="0">
                <a:solidFill>
                  <a:srgbClr val="990000"/>
                </a:solidFill>
              </a:rPr>
              <a:t>La mission d’arbitrage peut être exercée par :</a:t>
            </a:r>
          </a:p>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b="0" dirty="0">
                <a:solidFill>
                  <a:schemeClr val="tx1"/>
                </a:solidFill>
              </a:rPr>
              <a:t> </a:t>
            </a:r>
            <a:r>
              <a:rPr lang="fr-FR" sz="2400" dirty="0" smtClean="0">
                <a:solidFill>
                  <a:srgbClr val="990000"/>
                </a:solidFill>
              </a:rPr>
              <a:t>Une personne physique</a:t>
            </a:r>
          </a:p>
          <a:p>
            <a:pPr marL="457200" lvl="1" indent="0">
              <a:lnSpc>
                <a:spcPct val="100000"/>
              </a:lnSpc>
              <a:spcBef>
                <a:spcPct val="0"/>
              </a:spcBef>
              <a:buClr>
                <a:srgbClr val="0000FF"/>
              </a:buClr>
              <a:buSzTx/>
              <a:buNone/>
            </a:pPr>
            <a:r>
              <a:rPr lang="fr-FR" sz="2400" b="0" dirty="0" smtClean="0">
                <a:solidFill>
                  <a:srgbClr val="002060"/>
                </a:solidFill>
              </a:rPr>
              <a:t>(jouissant du plein exercice de ses droits)</a:t>
            </a:r>
          </a:p>
          <a:p>
            <a:pPr marL="457200" lvl="1" indent="0">
              <a:lnSpc>
                <a:spcPct val="100000"/>
              </a:lnSpc>
              <a:spcBef>
                <a:spcPct val="0"/>
              </a:spcBef>
              <a:buClr>
                <a:srgbClr val="0000FF"/>
              </a:buClr>
              <a:buSzTx/>
              <a:buNone/>
            </a:pPr>
            <a:r>
              <a:rPr lang="fr-FR" sz="2000" b="0" dirty="0" smtClean="0">
                <a:solidFill>
                  <a:srgbClr val="002060"/>
                </a:solidFill>
              </a:rPr>
              <a:t>(art. 1450)</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a:t>
            </a:r>
            <a:r>
              <a:rPr lang="fr-FR" sz="2400" dirty="0" smtClean="0">
                <a:solidFill>
                  <a:srgbClr val="990000"/>
                </a:solidFill>
              </a:rPr>
              <a:t>Une personne morale</a:t>
            </a:r>
            <a:endParaRPr lang="fr-FR" sz="2000" b="0" dirty="0" smtClean="0">
              <a:solidFill>
                <a:srgbClr val="990000"/>
              </a:solidFill>
            </a:endParaRPr>
          </a:p>
          <a:p>
            <a:pPr marL="457200" lvl="1" indent="0">
              <a:lnSpc>
                <a:spcPct val="100000"/>
              </a:lnSpc>
              <a:spcBef>
                <a:spcPct val="0"/>
              </a:spcBef>
              <a:buClr>
                <a:srgbClr val="0000FF"/>
              </a:buClr>
              <a:buSzTx/>
              <a:buNone/>
            </a:pPr>
            <a:r>
              <a:rPr lang="fr-FR" sz="2400" b="0" dirty="0" smtClean="0">
                <a:solidFill>
                  <a:srgbClr val="002060"/>
                </a:solidFill>
              </a:rPr>
              <a:t>(désignée par la convention d’arbitrage et qui ne dispose que du pouvoir d’organiser l’arbitrage)</a:t>
            </a:r>
          </a:p>
          <a:p>
            <a:pPr marL="457200" lvl="1" indent="0">
              <a:lnSpc>
                <a:spcPct val="100000"/>
              </a:lnSpc>
              <a:spcBef>
                <a:spcPct val="0"/>
              </a:spcBef>
              <a:buClr>
                <a:srgbClr val="0000FF"/>
              </a:buClr>
              <a:buSzTx/>
              <a:buNone/>
            </a:pPr>
            <a:r>
              <a:rPr lang="fr-FR" sz="2000" b="0" dirty="0" smtClean="0">
                <a:solidFill>
                  <a:srgbClr val="002060"/>
                </a:solidFill>
              </a:rPr>
              <a:t>(art. 1450)</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None/>
            </a:pPr>
            <a:endParaRPr lang="fr-FR" sz="2400" b="0" dirty="0">
              <a:solidFill>
                <a:schemeClr val="tx1"/>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2</a:t>
            </a:r>
            <a:r>
              <a:rPr lang="fr-FR" sz="2400" b="1" dirty="0" smtClean="0">
                <a:solidFill>
                  <a:srgbClr val="990000"/>
                </a:solidFill>
                <a:latin typeface="Arial" pitchFamily="34" charset="0"/>
              </a:rPr>
              <a:t>. Le choix des arbitres – le tribunal arbitral</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914400" y="838200"/>
            <a:ext cx="8001000"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endParaRPr lang="fr-FR" sz="2400" b="0" dirty="0" smtClean="0">
              <a:solidFill>
                <a:srgbClr val="990000"/>
              </a:solidFill>
            </a:endParaRPr>
          </a:p>
          <a:p>
            <a:pPr>
              <a:lnSpc>
                <a:spcPct val="100000"/>
              </a:lnSpc>
              <a:spcBef>
                <a:spcPct val="0"/>
              </a:spcBef>
              <a:spcAft>
                <a:spcPct val="0"/>
              </a:spcAft>
              <a:buClr>
                <a:schemeClr val="tx1"/>
              </a:buClr>
              <a:buSzPct val="85000"/>
              <a:buFont typeface="Wingdings" pitchFamily="2" charset="2"/>
              <a:buNone/>
            </a:pPr>
            <a:r>
              <a:rPr lang="fr-FR" sz="2400" dirty="0" smtClean="0">
                <a:solidFill>
                  <a:srgbClr val="990000"/>
                </a:solidFill>
              </a:rPr>
              <a:t>Le tribunal arbitral est composé d’un ou plusieurs arbitres en nombre impair :</a:t>
            </a:r>
          </a:p>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b="0" dirty="0">
                <a:solidFill>
                  <a:schemeClr val="tx1"/>
                </a:solidFill>
              </a:rPr>
              <a:t> </a:t>
            </a:r>
            <a:r>
              <a:rPr lang="fr-FR" sz="2400" dirty="0" smtClean="0">
                <a:solidFill>
                  <a:srgbClr val="002060"/>
                </a:solidFill>
              </a:rPr>
              <a:t>il est complété </a:t>
            </a:r>
            <a:r>
              <a:rPr lang="fr-FR" sz="2400" b="0" dirty="0" smtClean="0">
                <a:solidFill>
                  <a:srgbClr val="002060"/>
                </a:solidFill>
              </a:rPr>
              <a:t>si la convention d’arbitrage prévoit la désignation d’arbitres en nombre pair</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en cas de désaccord des arbitres sur la désignation d’un arbitre complémentaire</a:t>
            </a:r>
            <a:r>
              <a:rPr lang="fr-FR" sz="2400" dirty="0" smtClean="0">
                <a:solidFill>
                  <a:srgbClr val="002060"/>
                </a:solidFill>
              </a:rPr>
              <a:t>, le tribunal est complété par les arbitres choisis ou par le juge</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None/>
            </a:pPr>
            <a:r>
              <a:rPr lang="fr-FR" sz="2000" b="0" dirty="0" smtClean="0">
                <a:solidFill>
                  <a:srgbClr val="002060"/>
                </a:solidFill>
              </a:rPr>
              <a:t>(art. 1451)</a:t>
            </a:r>
          </a:p>
          <a:p>
            <a:pPr marL="457200" lvl="1" indent="0">
              <a:lnSpc>
                <a:spcPct val="100000"/>
              </a:lnSpc>
              <a:spcBef>
                <a:spcPct val="0"/>
              </a:spcBef>
              <a:buClr>
                <a:srgbClr val="0000FF"/>
              </a:buClr>
              <a:buSzTx/>
              <a:buNone/>
            </a:pPr>
            <a:endParaRPr lang="fr-FR" sz="2400" b="0" dirty="0">
              <a:solidFill>
                <a:schemeClr val="tx1"/>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2</a:t>
            </a:r>
            <a:r>
              <a:rPr lang="fr-FR" sz="2400" b="1" dirty="0" smtClean="0">
                <a:solidFill>
                  <a:srgbClr val="990000"/>
                </a:solidFill>
                <a:latin typeface="Arial" pitchFamily="34" charset="0"/>
              </a:rPr>
              <a:t>. Le choix des arbitres – le tribunal arbitral</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914400" y="838200"/>
            <a:ext cx="8001000"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r>
              <a:rPr lang="fr-FR" sz="2400" dirty="0" smtClean="0">
                <a:solidFill>
                  <a:srgbClr val="990000"/>
                </a:solidFill>
              </a:rPr>
              <a:t>En l’absence d’accord des parties sur les modalités de désignation du ou des arbitres :</a:t>
            </a:r>
          </a:p>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b="0" dirty="0">
                <a:solidFill>
                  <a:schemeClr val="tx1"/>
                </a:solidFill>
              </a:rPr>
              <a:t> </a:t>
            </a:r>
            <a:r>
              <a:rPr lang="fr-FR" sz="2400" dirty="0" smtClean="0">
                <a:solidFill>
                  <a:srgbClr val="002060"/>
                </a:solidFill>
              </a:rPr>
              <a:t>arbitre unique : </a:t>
            </a:r>
            <a:r>
              <a:rPr lang="fr-FR" sz="2400" b="0" dirty="0" smtClean="0">
                <a:solidFill>
                  <a:srgbClr val="002060"/>
                </a:solidFill>
              </a:rPr>
              <a:t>il est alors désigné par la personne chargée d’organiser l’arbitrage ou par le juge</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arbitrage par 3 arbitres :</a:t>
            </a:r>
          </a:p>
          <a:p>
            <a:pPr marL="457200" lvl="1" indent="0">
              <a:lnSpc>
                <a:spcPct val="100000"/>
              </a:lnSpc>
              <a:spcBef>
                <a:spcPct val="0"/>
              </a:spcBef>
              <a:buClr>
                <a:srgbClr val="0000FF"/>
              </a:buClr>
              <a:buSzTx/>
              <a:buFont typeface="Wingdings" pitchFamily="2" charset="2"/>
              <a:buChar char="§"/>
            </a:pPr>
            <a:r>
              <a:rPr lang="fr-FR" sz="2400" dirty="0" smtClean="0">
                <a:solidFill>
                  <a:srgbClr val="002060"/>
                </a:solidFill>
              </a:rPr>
              <a:t> </a:t>
            </a:r>
            <a:r>
              <a:rPr lang="fr-FR" sz="2400" b="0" dirty="0" smtClean="0">
                <a:solidFill>
                  <a:srgbClr val="002060"/>
                </a:solidFill>
              </a:rPr>
              <a:t>chaque partie en choisit un et le 3</a:t>
            </a:r>
            <a:r>
              <a:rPr lang="fr-FR" sz="2400" b="0" baseline="30000" dirty="0" smtClean="0">
                <a:solidFill>
                  <a:srgbClr val="002060"/>
                </a:solidFill>
              </a:rPr>
              <a:t>ème</a:t>
            </a:r>
            <a:r>
              <a:rPr lang="fr-FR" sz="2400" b="0" dirty="0" smtClean="0">
                <a:solidFill>
                  <a:srgbClr val="002060"/>
                </a:solidFill>
              </a:rPr>
              <a:t> est choisi par les 2 autres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en l’absence de désignation du 2</a:t>
            </a:r>
            <a:r>
              <a:rPr lang="fr-FR" sz="2400" b="0" baseline="30000" dirty="0" smtClean="0">
                <a:solidFill>
                  <a:srgbClr val="002060"/>
                </a:solidFill>
              </a:rPr>
              <a:t>ème</a:t>
            </a:r>
            <a:r>
              <a:rPr lang="fr-FR" sz="2400" b="0" dirty="0" smtClean="0">
                <a:solidFill>
                  <a:srgbClr val="002060"/>
                </a:solidFill>
              </a:rPr>
              <a:t> ou du 3</a:t>
            </a:r>
            <a:r>
              <a:rPr lang="fr-FR" sz="2400" b="0" baseline="30000" dirty="0" smtClean="0">
                <a:solidFill>
                  <a:srgbClr val="002060"/>
                </a:solidFill>
              </a:rPr>
              <a:t>ème</a:t>
            </a:r>
            <a:r>
              <a:rPr lang="fr-FR" sz="2400" b="0" dirty="0" smtClean="0">
                <a:solidFill>
                  <a:srgbClr val="002060"/>
                </a:solidFill>
              </a:rPr>
              <a:t> arbitre, il(s) est (sont) désigné(s) par la personne chargée d’organiser l’arbitrage ou par le juge</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None/>
            </a:pPr>
            <a:r>
              <a:rPr lang="fr-FR" sz="2000" b="0" dirty="0" smtClean="0">
                <a:solidFill>
                  <a:srgbClr val="002060"/>
                </a:solidFill>
              </a:rPr>
              <a:t>(art. 1452)</a:t>
            </a:r>
          </a:p>
          <a:p>
            <a:pPr marL="457200" lvl="1" indent="0">
              <a:lnSpc>
                <a:spcPct val="100000"/>
              </a:lnSpc>
              <a:spcBef>
                <a:spcPct val="0"/>
              </a:spcBef>
              <a:buClr>
                <a:srgbClr val="0000FF"/>
              </a:buClr>
              <a:buSzTx/>
              <a:buNone/>
            </a:pPr>
            <a:endParaRPr lang="fr-FR" sz="2400" b="0" dirty="0">
              <a:solidFill>
                <a:schemeClr val="tx1"/>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2</a:t>
            </a:r>
            <a:r>
              <a:rPr lang="fr-FR" sz="2400" b="1" dirty="0" smtClean="0">
                <a:solidFill>
                  <a:srgbClr val="990000"/>
                </a:solidFill>
                <a:latin typeface="Arial" pitchFamily="34" charset="0"/>
              </a:rPr>
              <a:t>. Le choix des arbitres – le tribunal arbitral</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827584" y="838200"/>
            <a:ext cx="8087816"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r>
              <a:rPr lang="fr-FR" sz="2400" dirty="0" smtClean="0">
                <a:solidFill>
                  <a:srgbClr val="990000"/>
                </a:solidFill>
              </a:rPr>
              <a:t>Lorsque le litige oppose plus de deux parties et que celles-ci ne s’accordent pas sur le choix des arbitres :</a:t>
            </a:r>
          </a:p>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b="0" dirty="0">
                <a:solidFill>
                  <a:schemeClr val="tx1"/>
                </a:solidFill>
              </a:rPr>
              <a:t> </a:t>
            </a:r>
            <a:r>
              <a:rPr lang="fr-FR" sz="2400" b="0" dirty="0" smtClean="0">
                <a:solidFill>
                  <a:srgbClr val="002060"/>
                </a:solidFill>
              </a:rPr>
              <a:t>la personne chargée d’organiser l’arbitrage ou, à défaut, le juge, désigne le ou les arbitres</a:t>
            </a:r>
            <a:endParaRPr lang="fr-FR" sz="2400" dirty="0" smtClean="0">
              <a:solidFill>
                <a:srgbClr val="002060"/>
              </a:solidFill>
            </a:endParaRPr>
          </a:p>
          <a:p>
            <a:pPr marL="457200" lvl="1" indent="0">
              <a:lnSpc>
                <a:spcPct val="100000"/>
              </a:lnSpc>
              <a:spcBef>
                <a:spcPct val="0"/>
              </a:spcBef>
              <a:buClr>
                <a:srgbClr val="0000FF"/>
              </a:buClr>
              <a:buSzTx/>
              <a:buNone/>
            </a:pPr>
            <a:r>
              <a:rPr lang="fr-FR" sz="2000" b="0" dirty="0" smtClean="0">
                <a:solidFill>
                  <a:srgbClr val="002060"/>
                </a:solidFill>
              </a:rPr>
              <a:t>(art. 1453)</a:t>
            </a:r>
          </a:p>
          <a:p>
            <a:pPr marL="457200" lvl="1" indent="0">
              <a:lnSpc>
                <a:spcPct val="100000"/>
              </a:lnSpc>
              <a:spcBef>
                <a:spcPct val="0"/>
              </a:spcBef>
              <a:buClr>
                <a:srgbClr val="0000FF"/>
              </a:buClr>
              <a:buSzTx/>
              <a:buNone/>
            </a:pPr>
            <a:endParaRPr lang="fr-FR" sz="2400" b="0" dirty="0" smtClean="0">
              <a:solidFill>
                <a:schemeClr val="tx1"/>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chemeClr val="tx1"/>
                </a:solidFill>
              </a:rPr>
              <a:t> </a:t>
            </a:r>
            <a:r>
              <a:rPr lang="fr-FR" sz="2400" b="0" dirty="0" smtClean="0">
                <a:solidFill>
                  <a:schemeClr val="accent5">
                    <a:lumMod val="25000"/>
                  </a:schemeClr>
                </a:solidFill>
              </a:rPr>
              <a:t>tout différend lié à la constitution du tribunal arbitral est réglé par la personne chargée d’organiser l’arbitrage ou, à défaut, tranché par le juge</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1454)</a:t>
            </a:r>
          </a:p>
          <a:p>
            <a:pPr marL="457200" lvl="1" indent="0">
              <a:lnSpc>
                <a:spcPct val="100000"/>
              </a:lnSpc>
              <a:spcBef>
                <a:spcPct val="0"/>
              </a:spcBef>
              <a:buClr>
                <a:srgbClr val="0000FF"/>
              </a:buClr>
              <a:buSzTx/>
              <a:buFont typeface="Wingdings" pitchFamily="2" charset="2"/>
              <a:buChar char="Ø"/>
            </a:pPr>
            <a:r>
              <a:rPr lang="fr-FR" sz="2000" b="0" dirty="0" smtClean="0">
                <a:solidFill>
                  <a:schemeClr val="accent5">
                    <a:lumMod val="25000"/>
                  </a:schemeClr>
                </a:solidFill>
              </a:rPr>
              <a:t> </a:t>
            </a:r>
            <a:r>
              <a:rPr lang="fr-FR" sz="2400" b="0" dirty="0" smtClean="0">
                <a:solidFill>
                  <a:schemeClr val="accent5">
                    <a:lumMod val="25000"/>
                  </a:schemeClr>
                </a:solidFill>
              </a:rPr>
              <a:t>si la convention d’arbitrage est manifestement nulle ou inapplicable, le juge déclare n’y avoir lieu à désignation</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1455)</a:t>
            </a:r>
            <a:endParaRPr lang="fr-FR" sz="2000" b="0" dirty="0">
              <a:solidFill>
                <a:schemeClr val="accent5">
                  <a:lumMod val="25000"/>
                </a:schemeClr>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2</a:t>
            </a:r>
            <a:r>
              <a:rPr lang="fr-FR" sz="2400" b="1" dirty="0" smtClean="0">
                <a:solidFill>
                  <a:srgbClr val="990000"/>
                </a:solidFill>
                <a:latin typeface="Arial" pitchFamily="34" charset="0"/>
              </a:rPr>
              <a:t>. Le choix des arbitres – le tribunal arbitral</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827584" y="838200"/>
            <a:ext cx="8087816"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r>
              <a:rPr lang="fr-FR" sz="2400" dirty="0" smtClean="0">
                <a:solidFill>
                  <a:srgbClr val="990000"/>
                </a:solidFill>
              </a:rPr>
              <a:t>La Cour d’arbitrage de l’Europe du Nord a édicté un règlement d’arbitrage :</a:t>
            </a:r>
          </a:p>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b="0" dirty="0">
                <a:solidFill>
                  <a:schemeClr val="tx1"/>
                </a:solidFill>
              </a:rPr>
              <a:t> </a:t>
            </a:r>
            <a:r>
              <a:rPr lang="fr-FR" sz="2400" b="0" dirty="0" smtClean="0">
                <a:solidFill>
                  <a:srgbClr val="002060"/>
                </a:solidFill>
              </a:rPr>
              <a:t>saisine de la CAREN par une clause compromissoire ou par un compromis d’arbitrage</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le ou les arbitres doivent êtres désignés par la CAREN ou agréés par son comité d’arbitrage</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l’acte de mission est enregistré par le secrétariat de la CAREN </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le projet de sentence arbitrale est signé par les arbitres puis communiqué au comité d’arbitrage de la CAREN pour visa</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les honoraires des arbitres et les frais de la CAREN sont fixés conformément au barème de la CAREN</a:t>
            </a:r>
            <a:endParaRPr lang="fr-FR" sz="240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3</a:t>
            </a:r>
            <a:r>
              <a:rPr lang="fr-FR" sz="2400" b="1" dirty="0" smtClean="0">
                <a:solidFill>
                  <a:srgbClr val="990000"/>
                </a:solidFill>
                <a:latin typeface="Arial" pitchFamily="34" charset="0"/>
              </a:rPr>
              <a:t>. Les cours d’arbitrage, la CAREN</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827584" y="838200"/>
            <a:ext cx="8087816"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r>
              <a:rPr lang="fr-FR" sz="2400" dirty="0" smtClean="0">
                <a:solidFill>
                  <a:srgbClr val="990000"/>
                </a:solidFill>
              </a:rPr>
              <a:t>Le tribunal arbitral est constitué lorsque le ou les arbitres ont accepté la mission :</a:t>
            </a:r>
          </a:p>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b="0" dirty="0">
                <a:solidFill>
                  <a:schemeClr val="tx1"/>
                </a:solidFill>
              </a:rPr>
              <a:t> </a:t>
            </a:r>
            <a:r>
              <a:rPr lang="fr-FR" sz="2400" b="0" dirty="0" smtClean="0">
                <a:solidFill>
                  <a:srgbClr val="002060"/>
                </a:solidFill>
              </a:rPr>
              <a:t>à cette date, le tribunal arbitral est saisi du litige</a:t>
            </a:r>
            <a:endParaRPr lang="fr-FR" sz="2000" b="0" dirty="0" smtClean="0">
              <a:solidFill>
                <a:srgbClr val="002060"/>
              </a:solidFill>
            </a:endParaRPr>
          </a:p>
          <a:p>
            <a:pPr marL="457200" lvl="1" indent="0">
              <a:lnSpc>
                <a:spcPct val="100000"/>
              </a:lnSpc>
              <a:spcBef>
                <a:spcPct val="0"/>
              </a:spcBef>
              <a:buClr>
                <a:srgbClr val="0000FF"/>
              </a:buClr>
              <a:buSzTx/>
              <a:buNone/>
            </a:pPr>
            <a:endParaRPr lang="fr-FR" sz="2400" b="0" dirty="0" smtClean="0">
              <a:solidFill>
                <a:schemeClr val="tx1"/>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chemeClr val="tx1"/>
                </a:solidFill>
              </a:rPr>
              <a:t> </a:t>
            </a:r>
            <a:r>
              <a:rPr lang="fr-FR" sz="2400" b="0" dirty="0" smtClean="0">
                <a:solidFill>
                  <a:schemeClr val="accent5">
                    <a:lumMod val="25000"/>
                  </a:schemeClr>
                </a:solidFill>
              </a:rPr>
              <a:t>l’arbitre sollicité doit révéler toute circonstance susceptible d’affecter  son </a:t>
            </a:r>
            <a:r>
              <a:rPr lang="fr-FR" sz="2400" dirty="0" smtClean="0">
                <a:solidFill>
                  <a:schemeClr val="accent5">
                    <a:lumMod val="25000"/>
                  </a:schemeClr>
                </a:solidFill>
              </a:rPr>
              <a:t>indépendance</a:t>
            </a:r>
            <a:r>
              <a:rPr lang="fr-FR" sz="2400" b="0" dirty="0" smtClean="0">
                <a:solidFill>
                  <a:schemeClr val="accent5">
                    <a:lumMod val="25000"/>
                  </a:schemeClr>
                </a:solidFill>
              </a:rPr>
              <a:t> ou son </a:t>
            </a:r>
            <a:r>
              <a:rPr lang="fr-FR" sz="2400" dirty="0" smtClean="0">
                <a:solidFill>
                  <a:schemeClr val="accent5">
                    <a:lumMod val="25000"/>
                  </a:schemeClr>
                </a:solidFill>
              </a:rPr>
              <a:t>impartialité</a:t>
            </a:r>
            <a:r>
              <a:rPr lang="fr-FR" sz="2400" b="0" dirty="0" smtClean="0">
                <a:solidFill>
                  <a:schemeClr val="accent5">
                    <a:lumMod val="25000"/>
                  </a:schemeClr>
                </a:solidFill>
              </a:rPr>
              <a:t> (</a:t>
            </a:r>
            <a:r>
              <a:rPr lang="fr-FR" sz="2000" b="0" dirty="0" smtClean="0">
                <a:solidFill>
                  <a:schemeClr val="accent5">
                    <a:lumMod val="25000"/>
                  </a:schemeClr>
                </a:solidFill>
              </a:rPr>
              <a:t>avant d’accepter la mission</a:t>
            </a:r>
            <a:r>
              <a:rPr lang="fr-FR" sz="2400" b="0" dirty="0" smtClean="0">
                <a:solidFill>
                  <a:schemeClr val="accent5">
                    <a:lumMod val="25000"/>
                  </a:schemeClr>
                </a:solidFill>
              </a:rPr>
              <a:t>)  </a:t>
            </a:r>
          </a:p>
          <a:p>
            <a:pPr marL="457200" lvl="1" indent="0">
              <a:lnSpc>
                <a:spcPct val="100000"/>
              </a:lnSpc>
              <a:spcBef>
                <a:spcPct val="0"/>
              </a:spcBef>
              <a:buClr>
                <a:srgbClr val="0000FF"/>
              </a:buClr>
              <a:buSzTx/>
              <a:buFont typeface="Wingdings" pitchFamily="2" charset="2"/>
              <a:buChar char="Ø"/>
            </a:pPr>
            <a:r>
              <a:rPr lang="fr-FR" sz="2400" b="0" dirty="0" smtClean="0">
                <a:solidFill>
                  <a:schemeClr val="accent5">
                    <a:lumMod val="25000"/>
                  </a:schemeClr>
                </a:solidFill>
              </a:rPr>
              <a:t> en cas de différend sur le maintien de l’arbitre, la difficulté est réglée par la personne chargée d’organiser l’arbitrage ou, à défaut, tranchée par le juge</a:t>
            </a:r>
          </a:p>
          <a:p>
            <a:pPr marL="457200" lvl="1" indent="0">
              <a:lnSpc>
                <a:spcPct val="100000"/>
              </a:lnSpc>
              <a:spcBef>
                <a:spcPct val="0"/>
              </a:spcBef>
              <a:buClr>
                <a:srgbClr val="0000FF"/>
              </a:buClr>
              <a:buSzTx/>
              <a:buFont typeface="Wingdings" pitchFamily="2" charset="2"/>
              <a:buChar char="Ø"/>
            </a:pPr>
            <a:endParaRPr lang="fr-FR" sz="2400" b="0" dirty="0" smtClean="0">
              <a:solidFill>
                <a:schemeClr val="accent5">
                  <a:lumMod val="25000"/>
                </a:schemeClr>
              </a:solidFill>
            </a:endParaRP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1456)</a:t>
            </a:r>
            <a:endParaRPr lang="fr-FR" sz="2000" b="0" dirty="0">
              <a:solidFill>
                <a:schemeClr val="accent5">
                  <a:lumMod val="25000"/>
                </a:schemeClr>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4</a:t>
            </a:r>
            <a:r>
              <a:rPr lang="fr-FR" sz="2400" b="1" dirty="0" smtClean="0">
                <a:solidFill>
                  <a:srgbClr val="990000"/>
                </a:solidFill>
                <a:latin typeface="Arial" pitchFamily="34" charset="0"/>
              </a:rPr>
              <a:t>. L’acceptation de la mission d’arbitre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827584" y="838200"/>
            <a:ext cx="8087816"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r>
              <a:rPr lang="fr-FR" sz="2400" dirty="0" smtClean="0">
                <a:solidFill>
                  <a:srgbClr val="990000"/>
                </a:solidFill>
              </a:rPr>
              <a:t>L’arbitre sollicité doit être indépendant et impartial :</a:t>
            </a:r>
          </a:p>
          <a:p>
            <a:pPr>
              <a:lnSpc>
                <a:spcPct val="100000"/>
              </a:lnSpc>
              <a:spcBef>
                <a:spcPct val="0"/>
              </a:spcBef>
              <a:spcAft>
                <a:spcPct val="0"/>
              </a:spcAft>
              <a:buClr>
                <a:schemeClr val="tx1"/>
              </a:buClr>
              <a:buSzPct val="85000"/>
              <a:buFont typeface="Wingdings" pitchFamily="2" charset="2"/>
              <a:buNone/>
            </a:pPr>
            <a:endParaRPr lang="fr-FR" sz="2400" b="0" dirty="0" smtClean="0">
              <a:solidFill>
                <a:srgbClr val="990000"/>
              </a:solidFill>
            </a:endParaRPr>
          </a:p>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b="0" dirty="0">
                <a:solidFill>
                  <a:schemeClr val="tx1"/>
                </a:solidFill>
              </a:rPr>
              <a:t> </a:t>
            </a:r>
            <a:r>
              <a:rPr lang="fr-FR" sz="2400" b="0" dirty="0" smtClean="0">
                <a:solidFill>
                  <a:srgbClr val="002060"/>
                </a:solidFill>
              </a:rPr>
              <a:t>les arbitres choisis par les parties ne sont pas des « arbitres de partie »</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tous les arbitres composant le tribunal arbitral doivent être indépendants des parties et impartiaux</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le tribunal arbitral doit avoir la même impartialité qu’une juridiction d’Etat</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None/>
            </a:pPr>
            <a:endParaRPr lang="fr-FR" sz="20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4</a:t>
            </a:r>
            <a:r>
              <a:rPr lang="fr-FR" sz="2400" b="1" dirty="0" smtClean="0">
                <a:solidFill>
                  <a:srgbClr val="990000"/>
                </a:solidFill>
                <a:latin typeface="Arial" pitchFamily="34" charset="0"/>
              </a:rPr>
              <a:t>. L’acceptation de la mission d’arbitre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827584" y="838200"/>
            <a:ext cx="8087816"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r>
              <a:rPr lang="fr-FR" sz="2400" dirty="0" smtClean="0">
                <a:solidFill>
                  <a:srgbClr val="990000"/>
                </a:solidFill>
              </a:rPr>
              <a:t>Il appartient à l’arbitre de poursuivre sa mission jusqu’au terme de celle-ci :</a:t>
            </a:r>
          </a:p>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b="0" dirty="0">
                <a:solidFill>
                  <a:schemeClr val="tx1"/>
                </a:solidFill>
              </a:rPr>
              <a:t> </a:t>
            </a:r>
            <a:r>
              <a:rPr lang="fr-FR" sz="2400" b="0" dirty="0" smtClean="0">
                <a:solidFill>
                  <a:srgbClr val="002060"/>
                </a:solidFill>
              </a:rPr>
              <a:t>sauf empêchement ou cause légitime d’abstention ou de démission</a:t>
            </a:r>
            <a:endParaRPr lang="fr-FR" sz="2000" b="0" dirty="0" smtClean="0">
              <a:solidFill>
                <a:srgbClr val="002060"/>
              </a:solidFill>
            </a:endParaRPr>
          </a:p>
          <a:p>
            <a:pPr marL="457200" lvl="1" indent="0">
              <a:lnSpc>
                <a:spcPct val="100000"/>
              </a:lnSpc>
              <a:spcBef>
                <a:spcPct val="0"/>
              </a:spcBef>
              <a:buClr>
                <a:srgbClr val="0000FF"/>
              </a:buClr>
              <a:buSzTx/>
              <a:buNone/>
            </a:pPr>
            <a:endParaRPr lang="fr-FR" sz="2400" b="0" dirty="0" smtClean="0">
              <a:solidFill>
                <a:schemeClr val="accent5">
                  <a:lumMod val="25000"/>
                </a:schemeClr>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chemeClr val="accent5">
                    <a:lumMod val="25000"/>
                  </a:schemeClr>
                </a:solidFill>
              </a:rPr>
              <a:t> en cas de différend sur le motif invoqué, la difficulté est réglée par la personne chargée d’organiser l’arbitrage ou, à défaut, tranchée par le juge</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1457)</a:t>
            </a:r>
          </a:p>
          <a:p>
            <a:pPr marL="457200" lvl="1" indent="0">
              <a:lnSpc>
                <a:spcPct val="100000"/>
              </a:lnSpc>
              <a:spcBef>
                <a:spcPct val="0"/>
              </a:spcBef>
              <a:buClr>
                <a:srgbClr val="0000FF"/>
              </a:buClr>
              <a:buSzTx/>
              <a:buNone/>
            </a:pPr>
            <a:endParaRPr lang="fr-FR" sz="2000" b="0" dirty="0" smtClean="0">
              <a:solidFill>
                <a:schemeClr val="accent5">
                  <a:lumMod val="25000"/>
                </a:schemeClr>
              </a:solidFill>
            </a:endParaRPr>
          </a:p>
          <a:p>
            <a:pPr marL="457200" lvl="1" indent="0">
              <a:lnSpc>
                <a:spcPct val="100000"/>
              </a:lnSpc>
              <a:spcBef>
                <a:spcPct val="0"/>
              </a:spcBef>
              <a:buClr>
                <a:srgbClr val="0000FF"/>
              </a:buClr>
              <a:buSzTx/>
              <a:buFont typeface="Wingdings" pitchFamily="2" charset="2"/>
              <a:buChar char="Ø"/>
            </a:pPr>
            <a:r>
              <a:rPr lang="fr-FR" sz="2000" b="0" dirty="0" smtClean="0">
                <a:solidFill>
                  <a:schemeClr val="accent5">
                    <a:lumMod val="25000"/>
                  </a:schemeClr>
                </a:solidFill>
              </a:rPr>
              <a:t> </a:t>
            </a:r>
            <a:r>
              <a:rPr lang="fr-FR" sz="2400" b="0" dirty="0" smtClean="0">
                <a:solidFill>
                  <a:schemeClr val="accent5">
                    <a:lumMod val="25000"/>
                  </a:schemeClr>
                </a:solidFill>
              </a:rPr>
              <a:t>l’arbitre ne peut être révoqué que du consentement unanime des parties</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1458)</a:t>
            </a:r>
            <a:endParaRPr lang="fr-FR" sz="2000" b="0" dirty="0">
              <a:solidFill>
                <a:schemeClr val="accent5">
                  <a:lumMod val="25000"/>
                </a:schemeClr>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4</a:t>
            </a:r>
            <a:r>
              <a:rPr lang="fr-FR" sz="2400" b="1" dirty="0" smtClean="0">
                <a:solidFill>
                  <a:srgbClr val="990000"/>
                </a:solidFill>
                <a:latin typeface="Arial" pitchFamily="34" charset="0"/>
              </a:rPr>
              <a:t>. L’acceptation de la mission d’arbitre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9" name="Rectangle 3"/>
          <p:cNvSpPr>
            <a:spLocks noGrp="1" noChangeArrowheads="1"/>
          </p:cNvSpPr>
          <p:nvPr>
            <p:ph type="title"/>
          </p:nvPr>
        </p:nvSpPr>
        <p:spPr bwMode="auto">
          <a:xfrm>
            <a:off x="990600" y="0"/>
            <a:ext cx="7772400" cy="228600"/>
          </a:xfrm>
          <a:noFill/>
          <a:ln w="12700">
            <a:miter lim="800000"/>
            <a:headEnd/>
            <a:tailEnd/>
          </a:ln>
        </p:spPr>
        <p:txBody>
          <a:bodyPr vert="horz" wrap="square" lIns="91440" tIns="45720" rIns="91440" bIns="45720" numCol="1" anchor="t" anchorCtr="0" compatLnSpc="1">
            <a:prstTxWarp prst="textNoShape">
              <a:avLst/>
            </a:prstTxWarp>
          </a:bodyPr>
          <a:lstStyle/>
          <a:p>
            <a:pPr algn="l"/>
            <a:r>
              <a:rPr lang="fr-FR" sz="2400" b="1">
                <a:latin typeface="Arial" pitchFamily="34" charset="0"/>
              </a:rPr>
              <a:t>Avertissement</a:t>
            </a:r>
            <a:endParaRPr lang="fr-FR" sz="2400">
              <a:latin typeface="Arial" pitchFamily="34" charset="0"/>
            </a:endParaRPr>
          </a:p>
        </p:txBody>
      </p:sp>
      <p:sp>
        <p:nvSpPr>
          <p:cNvPr id="592901" name="Rectangle 5"/>
          <p:cNvSpPr>
            <a:spLocks noGrp="1" noChangeArrowheads="1"/>
          </p:cNvSpPr>
          <p:nvPr/>
        </p:nvSpPr>
        <p:spPr bwMode="auto">
          <a:xfrm>
            <a:off x="1219200" y="1484313"/>
            <a:ext cx="7924800" cy="4572000"/>
          </a:xfrm>
          <a:prstGeom prst="rect">
            <a:avLst/>
          </a:prstGeom>
          <a:noFill/>
          <a:ln w="9525">
            <a:noFill/>
            <a:miter lim="800000"/>
            <a:headEnd/>
            <a:tailEnd/>
          </a:ln>
          <a:effectLst/>
        </p:spPr>
        <p:txBody>
          <a:bodyPr/>
          <a:lstStyle/>
          <a:p>
            <a:pPr algn="just"/>
            <a:r>
              <a:rPr lang="fr-FR" sz="2000" b="1"/>
              <a:t> </a:t>
            </a:r>
            <a:r>
              <a:rPr lang="fr-FR" sz="2000"/>
              <a:t>Ce séminaire ne consiste pas à présenter de manière exhaustive son sujet, ce qui ne peut être effectué sous cette forme ou sur cette durée, mais à donner aux participants les éléments de réflexion leur permettant d’analyser les difficultés qu’ils rencontrent dans le cadre de leurs missions. Les supports pédagogiques utilisés (diapositives projetées, cas étudiés, bibliographie proposée, etc…) au cours de ce séminaire ont donc pour seul but de guider l’étude et les discussions, et ne documentent pas totalement le sujet qui est essentiellement traité par les communications orales et les commentaires de l’animateur. Les questions posées par les participants ne donnant pas tous les éléments nécessaires à une étude professionnelle des solutions possibles, les réponses éventuellement apportées par l’animateur en réponse à ces questions ne sauraient donc être considérées au-delà de leur valeur pédagogique.</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2318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Ø"/>
            </a:pPr>
            <a:r>
              <a:rPr lang="fr-FR" sz="2000" b="0" dirty="0" smtClean="0">
                <a:solidFill>
                  <a:schemeClr val="accent5">
                    <a:lumMod val="25000"/>
                  </a:schemeClr>
                </a:solidFill>
              </a:rPr>
              <a:t> </a:t>
            </a:r>
            <a:r>
              <a:rPr lang="fr-FR" sz="2400" b="0" dirty="0" smtClean="0">
                <a:solidFill>
                  <a:schemeClr val="accent5">
                    <a:lumMod val="25000"/>
                  </a:schemeClr>
                </a:solidFill>
              </a:rPr>
              <a:t>le litige est soumis au tribunal arbitral, soit conjointement par les parties, soit par la partie la plus diligente</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1462)</a:t>
            </a:r>
          </a:p>
          <a:p>
            <a:pPr marL="457200" lvl="1" indent="0">
              <a:lnSpc>
                <a:spcPct val="100000"/>
              </a:lnSpc>
              <a:spcBef>
                <a:spcPct val="0"/>
              </a:spcBef>
              <a:buClr>
                <a:srgbClr val="0000FF"/>
              </a:buClr>
              <a:buSzTx/>
              <a:buNone/>
            </a:pPr>
            <a:endParaRPr lang="fr-FR" sz="2000" b="0" dirty="0" smtClean="0">
              <a:solidFill>
                <a:schemeClr val="accent5">
                  <a:lumMod val="25000"/>
                </a:schemeClr>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chemeClr val="accent5">
                    <a:lumMod val="25000"/>
                  </a:schemeClr>
                </a:solidFill>
              </a:rPr>
              <a:t> la durée de la mission du tribunal arbitral est limitée à </a:t>
            </a:r>
            <a:r>
              <a:rPr lang="fr-FR" sz="2400" dirty="0" smtClean="0">
                <a:solidFill>
                  <a:schemeClr val="accent5">
                    <a:lumMod val="25000"/>
                  </a:schemeClr>
                </a:solidFill>
              </a:rPr>
              <a:t>6 mois </a:t>
            </a:r>
            <a:r>
              <a:rPr lang="fr-FR" sz="2400" b="0" dirty="0" smtClean="0">
                <a:solidFill>
                  <a:schemeClr val="accent5">
                    <a:lumMod val="25000"/>
                  </a:schemeClr>
                </a:solidFill>
              </a:rPr>
              <a:t>à compter de sa saisine </a:t>
            </a:r>
            <a:r>
              <a:rPr lang="fr-FR" sz="2000" b="0" dirty="0" smtClean="0">
                <a:solidFill>
                  <a:schemeClr val="accent5">
                    <a:lumMod val="25000"/>
                  </a:schemeClr>
                </a:solidFill>
              </a:rPr>
              <a:t>(sauf convention contraire)</a:t>
            </a:r>
          </a:p>
          <a:p>
            <a:pPr marL="457200" lvl="1" indent="0">
              <a:lnSpc>
                <a:spcPct val="100000"/>
              </a:lnSpc>
              <a:spcBef>
                <a:spcPct val="0"/>
              </a:spcBef>
              <a:buClr>
                <a:srgbClr val="0000FF"/>
              </a:buClr>
              <a:buSzTx/>
              <a:buNone/>
            </a:pPr>
            <a:r>
              <a:rPr lang="fr-FR" sz="2400" b="0" dirty="0" smtClean="0">
                <a:solidFill>
                  <a:schemeClr val="accent5">
                    <a:lumMod val="25000"/>
                  </a:schemeClr>
                </a:solidFill>
              </a:rPr>
              <a:t>Ce délai peut être prorogé par accord des parties ou par le juge</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1463)</a:t>
            </a:r>
          </a:p>
          <a:p>
            <a:pPr marL="457200" lvl="1" indent="0">
              <a:lnSpc>
                <a:spcPct val="100000"/>
              </a:lnSpc>
              <a:spcBef>
                <a:spcPct val="0"/>
              </a:spcBef>
              <a:buClr>
                <a:srgbClr val="0000FF"/>
              </a:buClr>
              <a:buSzTx/>
              <a:buNone/>
            </a:pPr>
            <a:endParaRPr lang="fr-FR" sz="2000" b="0" dirty="0" smtClean="0">
              <a:solidFill>
                <a:schemeClr val="accent5">
                  <a:lumMod val="25000"/>
                </a:schemeClr>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chemeClr val="accent5">
                    <a:lumMod val="25000"/>
                  </a:schemeClr>
                </a:solidFill>
              </a:rPr>
              <a:t> le tribunal arbitral détermine la procédure arbitrale</a:t>
            </a:r>
          </a:p>
          <a:p>
            <a:pPr marL="457200" lvl="1" indent="0">
              <a:lnSpc>
                <a:spcPct val="100000"/>
              </a:lnSpc>
              <a:spcBef>
                <a:spcPct val="0"/>
              </a:spcBef>
              <a:buClr>
                <a:srgbClr val="0000FF"/>
              </a:buClr>
              <a:buSzTx/>
              <a:buNone/>
            </a:pPr>
            <a:r>
              <a:rPr lang="fr-FR" sz="2400" b="0" dirty="0" smtClean="0">
                <a:solidFill>
                  <a:schemeClr val="accent5">
                    <a:lumMod val="25000"/>
                  </a:schemeClr>
                </a:solidFill>
              </a:rPr>
              <a:t>Les principes directeurs du procès sont toujours applicables (art 4 à 10 CPC, contradiction, </a:t>
            </a:r>
            <a:r>
              <a:rPr lang="fr-FR" sz="2400" b="0" dirty="0" err="1" smtClean="0">
                <a:solidFill>
                  <a:schemeClr val="accent5">
                    <a:lumMod val="25000"/>
                  </a:schemeClr>
                </a:solidFill>
              </a:rPr>
              <a:t>etc</a:t>
            </a:r>
            <a:r>
              <a:rPr lang="fr-FR" sz="2400" b="0" dirty="0" smtClean="0">
                <a:solidFill>
                  <a:schemeClr val="accent5">
                    <a:lumMod val="25000"/>
                  </a:schemeClr>
                </a:solidFill>
              </a:rPr>
              <a:t>…)</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1464)</a:t>
            </a:r>
            <a:endParaRPr lang="fr-FR" sz="2000" b="0" dirty="0">
              <a:solidFill>
                <a:schemeClr val="accent5">
                  <a:lumMod val="25000"/>
                </a:schemeClr>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5</a:t>
            </a:r>
            <a:r>
              <a:rPr lang="fr-FR" sz="2400" b="1" dirty="0" smtClean="0">
                <a:solidFill>
                  <a:srgbClr val="990000"/>
                </a:solidFill>
                <a:latin typeface="Arial" pitchFamily="34" charset="0"/>
              </a:rPr>
              <a:t>. La procédure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2318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Ø"/>
            </a:pPr>
            <a:r>
              <a:rPr lang="fr-FR" sz="2000" b="0" dirty="0" smtClean="0">
                <a:solidFill>
                  <a:schemeClr val="accent5">
                    <a:lumMod val="25000"/>
                  </a:schemeClr>
                </a:solidFill>
              </a:rPr>
              <a:t> </a:t>
            </a:r>
            <a:r>
              <a:rPr lang="fr-FR" sz="2400" b="0" dirty="0" smtClean="0">
                <a:solidFill>
                  <a:schemeClr val="accent5">
                    <a:lumMod val="25000"/>
                  </a:schemeClr>
                </a:solidFill>
              </a:rPr>
              <a:t>le tribunal arbitral est seul compétent pour statuer sur les contestations relatives à son pouvoir juridictionnel</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1465)</a:t>
            </a:r>
          </a:p>
          <a:p>
            <a:pPr marL="457200" lvl="1" indent="0">
              <a:lnSpc>
                <a:spcPct val="100000"/>
              </a:lnSpc>
              <a:spcBef>
                <a:spcPct val="0"/>
              </a:spcBef>
              <a:buClr>
                <a:srgbClr val="0000FF"/>
              </a:buClr>
              <a:buSzTx/>
              <a:buFont typeface="Wingdings" pitchFamily="2" charset="2"/>
              <a:buChar char="Ø"/>
            </a:pPr>
            <a:r>
              <a:rPr lang="fr-FR" sz="2400" b="0" dirty="0" smtClean="0">
                <a:solidFill>
                  <a:schemeClr val="accent5">
                    <a:lumMod val="25000"/>
                  </a:schemeClr>
                </a:solidFill>
              </a:rPr>
              <a:t> la partie qui s’abstient, en connaissance, d’invoquer une irrégularité est réputée renoncer à s’en prévaloir</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1466)</a:t>
            </a:r>
          </a:p>
          <a:p>
            <a:pPr marL="457200" lvl="1" indent="0">
              <a:lnSpc>
                <a:spcPct val="100000"/>
              </a:lnSpc>
              <a:spcBef>
                <a:spcPct val="0"/>
              </a:spcBef>
              <a:buClr>
                <a:srgbClr val="0000FF"/>
              </a:buClr>
              <a:buSzTx/>
              <a:buFont typeface="Wingdings" pitchFamily="2" charset="2"/>
              <a:buChar char="Ø"/>
            </a:pPr>
            <a:r>
              <a:rPr lang="fr-FR" sz="2400" b="0" dirty="0" smtClean="0">
                <a:solidFill>
                  <a:schemeClr val="accent5">
                    <a:lumMod val="25000"/>
                  </a:schemeClr>
                </a:solidFill>
              </a:rPr>
              <a:t> le tribunal arbitral procède aux actes d’instruction nécessaire (</a:t>
            </a:r>
            <a:r>
              <a:rPr lang="fr-FR" sz="2000" b="0" dirty="0" smtClean="0">
                <a:solidFill>
                  <a:schemeClr val="accent5">
                    <a:lumMod val="25000"/>
                  </a:schemeClr>
                </a:solidFill>
              </a:rPr>
              <a:t>expertises, </a:t>
            </a:r>
            <a:r>
              <a:rPr lang="fr-FR" sz="2400" b="0" dirty="0" smtClean="0">
                <a:solidFill>
                  <a:schemeClr val="accent5">
                    <a:lumMod val="25000"/>
                  </a:schemeClr>
                </a:solidFill>
              </a:rPr>
              <a:t>..) Il peut entendre toute personne. Il peut en joindre une partie à produire un élément de preuve (</a:t>
            </a:r>
            <a:r>
              <a:rPr lang="fr-FR" sz="2000" b="0" dirty="0" smtClean="0">
                <a:solidFill>
                  <a:schemeClr val="accent5">
                    <a:lumMod val="25000"/>
                  </a:schemeClr>
                </a:solidFill>
              </a:rPr>
              <a:t>sous astreinte</a:t>
            </a:r>
            <a:r>
              <a:rPr lang="fr-FR" sz="2400" b="0" dirty="0" smtClean="0">
                <a:solidFill>
                  <a:schemeClr val="accent5">
                    <a:lumMod val="25000"/>
                  </a:schemeClr>
                </a:solidFill>
              </a:rPr>
              <a:t>).</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1467)</a:t>
            </a:r>
          </a:p>
          <a:p>
            <a:pPr marL="457200" lvl="1" indent="0">
              <a:lnSpc>
                <a:spcPct val="100000"/>
              </a:lnSpc>
              <a:spcBef>
                <a:spcPct val="0"/>
              </a:spcBef>
              <a:buClr>
                <a:srgbClr val="0000FF"/>
              </a:buClr>
              <a:buSzTx/>
              <a:buFont typeface="Wingdings" pitchFamily="2" charset="2"/>
              <a:buChar char="Ø"/>
            </a:pPr>
            <a:r>
              <a:rPr lang="fr-FR" sz="2400" b="0" dirty="0" smtClean="0">
                <a:solidFill>
                  <a:schemeClr val="accent5">
                    <a:lumMod val="25000"/>
                  </a:schemeClr>
                </a:solidFill>
              </a:rPr>
              <a:t> le tribunal arbitral peut ordonner toute mesure conservatoire (</a:t>
            </a:r>
            <a:r>
              <a:rPr lang="fr-FR" sz="2000" b="0" dirty="0" smtClean="0">
                <a:solidFill>
                  <a:schemeClr val="accent5">
                    <a:lumMod val="25000"/>
                  </a:schemeClr>
                </a:solidFill>
              </a:rPr>
              <a:t>sauf saisies conservatoires et sûretés judiciaires</a:t>
            </a:r>
            <a:r>
              <a:rPr lang="fr-FR" sz="2400" b="0" dirty="0" smtClean="0">
                <a:solidFill>
                  <a:schemeClr val="accent5">
                    <a:lumMod val="25000"/>
                  </a:schemeClr>
                </a:solidFill>
              </a:rPr>
              <a:t>) </a:t>
            </a:r>
            <a:r>
              <a:rPr lang="fr-FR" sz="2000" b="0" dirty="0" smtClean="0">
                <a:solidFill>
                  <a:schemeClr val="accent5">
                    <a:lumMod val="25000"/>
                  </a:schemeClr>
                </a:solidFill>
              </a:rPr>
              <a:t>(art 1468)</a:t>
            </a:r>
            <a:endParaRPr lang="fr-FR" sz="2000" b="0" dirty="0">
              <a:solidFill>
                <a:schemeClr val="accent5">
                  <a:lumMod val="25000"/>
                </a:schemeClr>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5</a:t>
            </a:r>
            <a:r>
              <a:rPr lang="fr-FR" sz="2400" b="1" dirty="0" smtClean="0">
                <a:solidFill>
                  <a:srgbClr val="990000"/>
                </a:solidFill>
                <a:latin typeface="Arial" pitchFamily="34" charset="0"/>
              </a:rPr>
              <a:t>. La procédure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2318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Ø"/>
            </a:pPr>
            <a:r>
              <a:rPr lang="fr-FR" sz="2000" b="0" dirty="0" smtClean="0">
                <a:solidFill>
                  <a:schemeClr val="accent5">
                    <a:lumMod val="25000"/>
                  </a:schemeClr>
                </a:solidFill>
              </a:rPr>
              <a:t> </a:t>
            </a:r>
            <a:r>
              <a:rPr lang="fr-FR" sz="2400" b="0" dirty="0" smtClean="0">
                <a:solidFill>
                  <a:schemeClr val="accent5">
                    <a:lumMod val="25000"/>
                  </a:schemeClr>
                </a:solidFill>
              </a:rPr>
              <a:t>une partie peut, sur invitation du tribunal arbitral, faire assigner un tiers devant le TGI pour la production de pièces détenues par lui ou d’un acte </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1469)</a:t>
            </a:r>
          </a:p>
          <a:p>
            <a:pPr marL="457200" lvl="1" indent="0">
              <a:lnSpc>
                <a:spcPct val="100000"/>
              </a:lnSpc>
              <a:spcBef>
                <a:spcPct val="0"/>
              </a:spcBef>
              <a:buClr>
                <a:srgbClr val="0000FF"/>
              </a:buClr>
              <a:buSzTx/>
              <a:buFont typeface="Wingdings" pitchFamily="2" charset="2"/>
              <a:buChar char="Ø"/>
            </a:pPr>
            <a:r>
              <a:rPr lang="fr-FR" sz="2400" b="0" dirty="0" smtClean="0">
                <a:solidFill>
                  <a:schemeClr val="accent5">
                    <a:lumMod val="25000"/>
                  </a:schemeClr>
                </a:solidFill>
              </a:rPr>
              <a:t>le tribunal arbitral a le pouvoir de trancher l’incident de vérification d’écriture ou de faux</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1470)</a:t>
            </a:r>
          </a:p>
          <a:p>
            <a:pPr marL="457200" lvl="1" indent="0">
              <a:lnSpc>
                <a:spcPct val="100000"/>
              </a:lnSpc>
              <a:spcBef>
                <a:spcPct val="0"/>
              </a:spcBef>
              <a:buClr>
                <a:srgbClr val="0000FF"/>
              </a:buClr>
              <a:buSzTx/>
              <a:buFont typeface="Wingdings" pitchFamily="2" charset="2"/>
              <a:buChar char="Ø"/>
            </a:pPr>
            <a:r>
              <a:rPr lang="fr-FR" sz="2400" b="0" dirty="0" smtClean="0">
                <a:solidFill>
                  <a:schemeClr val="accent5">
                    <a:lumMod val="25000"/>
                  </a:schemeClr>
                </a:solidFill>
              </a:rPr>
              <a:t> le tribunal arbitral peut surseoir à statuer. Cette décision suspend le cours de l’instance.</a:t>
            </a:r>
          </a:p>
          <a:p>
            <a:pPr marL="457200" lvl="1" indent="0">
              <a:lnSpc>
                <a:spcPct val="100000"/>
              </a:lnSpc>
              <a:spcBef>
                <a:spcPct val="0"/>
              </a:spcBef>
              <a:buClr>
                <a:srgbClr val="0000FF"/>
              </a:buClr>
              <a:buSzTx/>
              <a:buNone/>
            </a:pPr>
            <a:r>
              <a:rPr lang="fr-FR" sz="2000" b="0" dirty="0" smtClean="0">
                <a:solidFill>
                  <a:schemeClr val="accent5">
                    <a:lumMod val="25000"/>
                  </a:schemeClr>
                </a:solidFill>
              </a:rPr>
              <a:t>(art 1472)</a:t>
            </a:r>
          </a:p>
          <a:p>
            <a:pPr marL="457200" lvl="1" indent="0">
              <a:lnSpc>
                <a:spcPct val="100000"/>
              </a:lnSpc>
              <a:spcBef>
                <a:spcPct val="0"/>
              </a:spcBef>
              <a:buClr>
                <a:srgbClr val="0000FF"/>
              </a:buClr>
              <a:buSzTx/>
              <a:buFont typeface="Wingdings" pitchFamily="2" charset="2"/>
              <a:buChar char="Ø"/>
            </a:pPr>
            <a:r>
              <a:rPr lang="fr-FR" sz="2400" b="0" dirty="0" smtClean="0">
                <a:solidFill>
                  <a:schemeClr val="accent5">
                    <a:lumMod val="25000"/>
                  </a:schemeClr>
                </a:solidFill>
              </a:rPr>
              <a:t> le tribunal arbitral fixe la date à laquelle le délibéré sera prononcé</a:t>
            </a:r>
          </a:p>
          <a:p>
            <a:pPr marL="457200" lvl="1" indent="0">
              <a:lnSpc>
                <a:spcPct val="100000"/>
              </a:lnSpc>
              <a:spcBef>
                <a:spcPct val="0"/>
              </a:spcBef>
              <a:buClr>
                <a:srgbClr val="0000FF"/>
              </a:buClr>
              <a:buSzTx/>
              <a:buNone/>
            </a:pPr>
            <a:r>
              <a:rPr lang="fr-FR" sz="1800" b="0" dirty="0" smtClean="0">
                <a:solidFill>
                  <a:schemeClr val="accent5">
                    <a:lumMod val="25000"/>
                  </a:schemeClr>
                </a:solidFill>
              </a:rPr>
              <a:t>(art 1476)</a:t>
            </a:r>
          </a:p>
          <a:p>
            <a:pPr marL="457200" lvl="1" indent="0">
              <a:lnSpc>
                <a:spcPct val="100000"/>
              </a:lnSpc>
              <a:spcBef>
                <a:spcPct val="0"/>
              </a:spcBef>
              <a:buClr>
                <a:srgbClr val="0000FF"/>
              </a:buClr>
              <a:buSzTx/>
              <a:buFont typeface="Wingdings" pitchFamily="2" charset="2"/>
              <a:buChar char="Ø"/>
            </a:pPr>
            <a:r>
              <a:rPr lang="fr-FR" sz="2000" b="0" dirty="0" smtClean="0">
                <a:solidFill>
                  <a:schemeClr val="accent5">
                    <a:lumMod val="25000"/>
                  </a:schemeClr>
                </a:solidFill>
              </a:rPr>
              <a:t> </a:t>
            </a:r>
            <a:r>
              <a:rPr lang="fr-FR" sz="2400" b="0" dirty="0" smtClean="0">
                <a:solidFill>
                  <a:schemeClr val="accent5">
                    <a:lumMod val="25000"/>
                  </a:schemeClr>
                </a:solidFill>
              </a:rPr>
              <a:t>l’expiration du délai d’arbitrage entraîne la fin de l’instance arbitrale </a:t>
            </a:r>
            <a:r>
              <a:rPr lang="fr-FR" sz="2000" b="0" dirty="0" smtClean="0">
                <a:solidFill>
                  <a:schemeClr val="accent5">
                    <a:lumMod val="25000"/>
                  </a:schemeClr>
                </a:solidFill>
              </a:rPr>
              <a:t>(art 1477)</a:t>
            </a:r>
          </a:p>
          <a:p>
            <a:pPr marL="457200" lvl="1" indent="0">
              <a:lnSpc>
                <a:spcPct val="100000"/>
              </a:lnSpc>
              <a:spcBef>
                <a:spcPct val="0"/>
              </a:spcBef>
              <a:buClr>
                <a:srgbClr val="0000FF"/>
              </a:buClr>
              <a:buSzTx/>
              <a:buNone/>
            </a:pPr>
            <a:endParaRPr lang="fr-FR" sz="2000" b="0" dirty="0">
              <a:solidFill>
                <a:schemeClr val="accent5">
                  <a:lumMod val="25000"/>
                </a:schemeClr>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5</a:t>
            </a:r>
            <a:r>
              <a:rPr lang="fr-FR" sz="2400" b="1" dirty="0" smtClean="0">
                <a:solidFill>
                  <a:srgbClr val="990000"/>
                </a:solidFill>
                <a:latin typeface="Arial" pitchFamily="34" charset="0"/>
              </a:rPr>
              <a:t>. La procédure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800" dirty="0" smtClean="0">
                <a:solidFill>
                  <a:srgbClr val="990000"/>
                </a:solidFill>
              </a:rPr>
              <a:t>L’intervention d’un juge d’appui </a:t>
            </a:r>
            <a:r>
              <a:rPr lang="fr-FR" sz="2800" b="0" dirty="0" smtClean="0">
                <a:solidFill>
                  <a:srgbClr val="990000"/>
                </a:solidFill>
              </a:rPr>
              <a:t>(président du TGI ou du tribunal de commerce) </a:t>
            </a:r>
            <a:r>
              <a:rPr lang="fr-FR" sz="2800" dirty="0" smtClean="0">
                <a:solidFill>
                  <a:srgbClr val="990000"/>
                </a:solidFill>
              </a:rPr>
              <a:t>:</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pour compléter le tribunal arbitral </a:t>
            </a:r>
            <a:r>
              <a:rPr lang="fr-FR" sz="2000" b="0" dirty="0" smtClean="0">
                <a:solidFill>
                  <a:srgbClr val="002060"/>
                </a:solidFill>
              </a:rPr>
              <a:t>(art 1451)</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désignation d’un arbitre si les parties ne s’accordent pas sur un nom </a:t>
            </a:r>
            <a:r>
              <a:rPr lang="fr-FR" sz="2000" b="0" dirty="0" smtClean="0">
                <a:solidFill>
                  <a:srgbClr val="002060"/>
                </a:solidFill>
              </a:rPr>
              <a:t>(art 1452)</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pour fixer les modalités de la constitution du tribunal arbitral en l’absence d’accord </a:t>
            </a:r>
            <a:r>
              <a:rPr lang="fr-FR" sz="2000" b="0" dirty="0" smtClean="0">
                <a:solidFill>
                  <a:srgbClr val="002060"/>
                </a:solidFill>
              </a:rPr>
              <a:t>(art 1453 et 1454)</a:t>
            </a:r>
          </a:p>
          <a:p>
            <a:pPr marL="457200" lvl="1" indent="0">
              <a:lnSpc>
                <a:spcPct val="100000"/>
              </a:lnSpc>
              <a:spcBef>
                <a:spcPct val="0"/>
              </a:spcBef>
              <a:buClr>
                <a:srgbClr val="0000FF"/>
              </a:buClr>
              <a:buSzTx/>
              <a:buFont typeface="Wingdings" pitchFamily="2" charset="2"/>
              <a:buChar char="Ø"/>
            </a:pPr>
            <a:r>
              <a:rPr lang="fr-FR" sz="2000" b="0" dirty="0" smtClean="0">
                <a:solidFill>
                  <a:srgbClr val="002060"/>
                </a:solidFill>
              </a:rPr>
              <a:t> </a:t>
            </a:r>
            <a:r>
              <a:rPr lang="fr-FR" sz="2400" dirty="0" smtClean="0">
                <a:solidFill>
                  <a:srgbClr val="002060"/>
                </a:solidFill>
              </a:rPr>
              <a:t>convention d’arbitrage nulle ou inapplicable </a:t>
            </a:r>
            <a:r>
              <a:rPr lang="fr-FR" sz="2000" b="0" dirty="0" smtClean="0">
                <a:solidFill>
                  <a:srgbClr val="002060"/>
                </a:solidFill>
              </a:rPr>
              <a:t>(art 1455)</a:t>
            </a:r>
          </a:p>
          <a:p>
            <a:pPr marL="457200" lvl="1" indent="0">
              <a:lnSpc>
                <a:spcPct val="100000"/>
              </a:lnSpc>
              <a:spcBef>
                <a:spcPct val="0"/>
              </a:spcBef>
              <a:buClr>
                <a:srgbClr val="0000FF"/>
              </a:buClr>
              <a:buSzTx/>
              <a:buFont typeface="Wingdings" pitchFamily="2" charset="2"/>
              <a:buChar char="Ø"/>
            </a:pPr>
            <a:r>
              <a:rPr lang="fr-FR" sz="2000" b="0" dirty="0" smtClean="0">
                <a:solidFill>
                  <a:srgbClr val="002060"/>
                </a:solidFill>
              </a:rPr>
              <a:t> </a:t>
            </a:r>
            <a:r>
              <a:rPr lang="fr-FR" sz="2400" dirty="0" smtClean="0">
                <a:solidFill>
                  <a:srgbClr val="002060"/>
                </a:solidFill>
              </a:rPr>
              <a:t>différend sur le maintien de l’arbitre </a:t>
            </a:r>
            <a:r>
              <a:rPr lang="fr-FR" sz="2000" b="0" dirty="0" smtClean="0">
                <a:solidFill>
                  <a:srgbClr val="002060"/>
                </a:solidFill>
              </a:rPr>
              <a:t>(art 1456)</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empêchement, abstention, démission d’un arbitre </a:t>
            </a:r>
            <a:r>
              <a:rPr lang="fr-FR" sz="2000" b="0" dirty="0" smtClean="0">
                <a:solidFill>
                  <a:srgbClr val="002060"/>
                </a:solidFill>
              </a:rPr>
              <a:t>(art 1457)</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en l’absence d’unanimité des parties pour révoquer un arbitre </a:t>
            </a:r>
            <a:r>
              <a:rPr lang="fr-FR" sz="2000" b="0" dirty="0" smtClean="0">
                <a:solidFill>
                  <a:srgbClr val="002060"/>
                </a:solidFill>
              </a:rPr>
              <a:t>(art 1458)</a:t>
            </a:r>
          </a:p>
          <a:p>
            <a:pPr marL="457200" lvl="1" indent="0">
              <a:lnSpc>
                <a:spcPct val="100000"/>
              </a:lnSpc>
              <a:spcBef>
                <a:spcPct val="0"/>
              </a:spcBef>
              <a:buClr>
                <a:srgbClr val="0000FF"/>
              </a:buClr>
              <a:buSzTx/>
              <a:buNone/>
            </a:pPr>
            <a:r>
              <a:rPr lang="fr-FR" sz="2400" b="0" dirty="0" smtClean="0">
                <a:solidFill>
                  <a:srgbClr val="002060"/>
                </a:solidFill>
              </a:rPr>
              <a:t> </a:t>
            </a: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endParaRPr lang="fr-FR" sz="2400" dirty="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5</a:t>
            </a:r>
            <a:r>
              <a:rPr lang="fr-FR" sz="2400" b="1" dirty="0" smtClean="0">
                <a:solidFill>
                  <a:srgbClr val="990000"/>
                </a:solidFill>
                <a:latin typeface="Arial" pitchFamily="34" charset="0"/>
              </a:rPr>
              <a:t>. La procédure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Le juge d’appui territorialement compétent est celui :</a:t>
            </a:r>
          </a:p>
          <a:p>
            <a:pPr marL="457200" lvl="1" indent="0">
              <a:lnSpc>
                <a:spcPct val="100000"/>
              </a:lnSpc>
              <a:spcBef>
                <a:spcPct val="0"/>
              </a:spcBef>
              <a:buClr>
                <a:srgbClr val="0000FF"/>
              </a:buClr>
              <a:buSzTx/>
              <a:buFont typeface="Wingdings" pitchFamily="2" charset="2"/>
              <a:buChar char="Ø"/>
            </a:pPr>
            <a:r>
              <a:rPr lang="fr-FR" sz="2800" dirty="0" smtClean="0">
                <a:solidFill>
                  <a:srgbClr val="002060"/>
                </a:solidFill>
              </a:rPr>
              <a:t> </a:t>
            </a:r>
            <a:r>
              <a:rPr lang="fr-FR" sz="2400" b="0" dirty="0" smtClean="0">
                <a:solidFill>
                  <a:srgbClr val="002060"/>
                </a:solidFill>
              </a:rPr>
              <a:t>désigné par la convention d’arbitrage</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ou dans le ressort du siège du tribunal arbitral</a:t>
            </a:r>
          </a:p>
          <a:p>
            <a:pPr marL="457200" lvl="1" indent="0">
              <a:lnSpc>
                <a:spcPct val="100000"/>
              </a:lnSpc>
              <a:spcBef>
                <a:spcPct val="0"/>
              </a:spcBef>
              <a:buClr>
                <a:srgbClr val="0000FF"/>
              </a:buClr>
              <a:buSzTx/>
              <a:buNone/>
            </a:pPr>
            <a:r>
              <a:rPr lang="fr-FR" sz="2000" b="0" dirty="0" smtClean="0">
                <a:solidFill>
                  <a:srgbClr val="002060"/>
                </a:solidFill>
              </a:rPr>
              <a:t>(art 1459)</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None/>
            </a:pPr>
            <a:r>
              <a:rPr lang="fr-FR" sz="2400" dirty="0" smtClean="0">
                <a:solidFill>
                  <a:srgbClr val="990000"/>
                </a:solidFill>
              </a:rPr>
              <a:t>Le juge d’appui est saisi par :</a:t>
            </a: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a:t>
            </a:r>
            <a:r>
              <a:rPr lang="fr-FR" sz="2400" b="0" dirty="0" smtClean="0">
                <a:solidFill>
                  <a:srgbClr val="002060"/>
                </a:solidFill>
              </a:rPr>
              <a:t>par une partie </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par le tribunal ou l’un de ses membres </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None/>
            </a:pPr>
            <a:r>
              <a:rPr lang="fr-FR" sz="2400" dirty="0" smtClean="0">
                <a:solidFill>
                  <a:srgbClr val="990000"/>
                </a:solidFill>
              </a:rPr>
              <a:t>La demande est formée, instruite et jugée comme en matière de référé </a:t>
            </a:r>
          </a:p>
          <a:p>
            <a:pPr marL="457200" lvl="1" indent="0">
              <a:lnSpc>
                <a:spcPct val="100000"/>
              </a:lnSpc>
              <a:spcBef>
                <a:spcPct val="0"/>
              </a:spcBef>
              <a:buClr>
                <a:srgbClr val="0000FF"/>
              </a:buClr>
              <a:buSzTx/>
              <a:buNone/>
            </a:pPr>
            <a:endParaRPr lang="fr-FR" sz="2400" dirty="0" smtClean="0">
              <a:solidFill>
                <a:srgbClr val="990000"/>
              </a:solidFill>
            </a:endParaRPr>
          </a:p>
          <a:p>
            <a:pPr marL="457200" lvl="1" indent="0">
              <a:lnSpc>
                <a:spcPct val="100000"/>
              </a:lnSpc>
              <a:spcBef>
                <a:spcPct val="0"/>
              </a:spcBef>
              <a:buClr>
                <a:srgbClr val="0000FF"/>
              </a:buClr>
              <a:buSzTx/>
              <a:buNone/>
            </a:pPr>
            <a:r>
              <a:rPr lang="fr-FR" sz="2400" dirty="0" smtClean="0">
                <a:solidFill>
                  <a:srgbClr val="990000"/>
                </a:solidFill>
              </a:rPr>
              <a:t>Le juge d’appui statue par ordonnance non susceptible de recours</a:t>
            </a:r>
            <a:endParaRPr lang="fr-FR" sz="2400" b="0" dirty="0" smtClean="0">
              <a:solidFill>
                <a:srgbClr val="002060"/>
              </a:solidFill>
            </a:endParaRPr>
          </a:p>
          <a:p>
            <a:pPr marL="457200" lvl="1" indent="0">
              <a:lnSpc>
                <a:spcPct val="100000"/>
              </a:lnSpc>
              <a:spcBef>
                <a:spcPct val="0"/>
              </a:spcBef>
              <a:buClr>
                <a:srgbClr val="0000FF"/>
              </a:buClr>
              <a:buSzTx/>
              <a:buNone/>
            </a:pPr>
            <a:r>
              <a:rPr lang="fr-FR" sz="2000" b="0" dirty="0" smtClean="0">
                <a:solidFill>
                  <a:srgbClr val="002060"/>
                </a:solidFill>
              </a:rPr>
              <a:t>(art 1460) </a:t>
            </a:r>
          </a:p>
          <a:p>
            <a:pPr marL="457200" lvl="1" indent="0">
              <a:lnSpc>
                <a:spcPct val="100000"/>
              </a:lnSpc>
              <a:spcBef>
                <a:spcPct val="0"/>
              </a:spcBef>
              <a:buClr>
                <a:srgbClr val="0000FF"/>
              </a:buClr>
              <a:buSzTx/>
              <a:buNone/>
            </a:pPr>
            <a:endParaRPr lang="fr-FR" sz="2400" dirty="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5</a:t>
            </a:r>
            <a:r>
              <a:rPr lang="fr-FR" sz="2400" b="1" dirty="0" smtClean="0">
                <a:solidFill>
                  <a:srgbClr val="990000"/>
                </a:solidFill>
                <a:latin typeface="Arial" pitchFamily="34" charset="0"/>
              </a:rPr>
              <a:t>. La procédure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Le président du tribunal arbitral :</a:t>
            </a:r>
          </a:p>
          <a:p>
            <a:pPr marL="457200" lvl="1" indent="0">
              <a:lnSpc>
                <a:spcPct val="100000"/>
              </a:lnSpc>
              <a:spcBef>
                <a:spcPct val="0"/>
              </a:spcBef>
              <a:buClr>
                <a:srgbClr val="0000FF"/>
              </a:buClr>
              <a:buSzTx/>
              <a:buFont typeface="Wingdings" pitchFamily="2" charset="2"/>
              <a:buChar char="Ø"/>
            </a:pPr>
            <a:r>
              <a:rPr lang="fr-FR" sz="2800" dirty="0" smtClean="0">
                <a:solidFill>
                  <a:srgbClr val="002060"/>
                </a:solidFill>
              </a:rPr>
              <a:t> </a:t>
            </a:r>
            <a:r>
              <a:rPr lang="fr-FR" sz="2400" b="0" dirty="0" smtClean="0">
                <a:solidFill>
                  <a:srgbClr val="002060"/>
                </a:solidFill>
              </a:rPr>
              <a:t>convoque les parties (par LAR) et leurs avocats à une réunion de mise en état de l’arbitrage (à 15 ou 30 jours)</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leur demande de faire valoir leurs prétentions et demandes 5 jours avant la réunion</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prépare un acte de mission et une ordonnance du calendrier de l’arbitrage</a:t>
            </a:r>
            <a:endParaRPr lang="fr-FR" sz="2000" b="0" dirty="0" smtClean="0">
              <a:solidFill>
                <a:srgbClr val="002060"/>
              </a:solidFill>
            </a:endParaRP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None/>
            </a:pPr>
            <a:r>
              <a:rPr lang="fr-FR" sz="2400" dirty="0" smtClean="0">
                <a:solidFill>
                  <a:srgbClr val="990000"/>
                </a:solidFill>
              </a:rPr>
              <a:t>Le jour de la réunion de mise en état :</a:t>
            </a: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a:t>
            </a:r>
            <a:r>
              <a:rPr lang="fr-FR" sz="2400" b="0" dirty="0" smtClean="0">
                <a:solidFill>
                  <a:srgbClr val="002060"/>
                </a:solidFill>
              </a:rPr>
              <a:t>finalisation et signature de l’acte de mission</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pouvoirs des avocats pour représenter les parties</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fixation des modalités de rémunération des arbitres et des provisions d’honoraires</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fixation du calendrier de la mission par ordonnance du président de tribunal arbitral </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None/>
            </a:pPr>
            <a:endParaRPr lang="fr-FR" sz="20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6</a:t>
            </a:r>
            <a:r>
              <a:rPr lang="fr-FR" sz="2400" b="1" dirty="0" smtClean="0">
                <a:solidFill>
                  <a:srgbClr val="990000"/>
                </a:solidFill>
                <a:latin typeface="Arial" pitchFamily="34" charset="0"/>
              </a:rPr>
              <a:t>. La mise en état </a:t>
            </a:r>
            <a:r>
              <a:rPr lang="fr-FR" sz="2400" dirty="0" smtClean="0">
                <a:solidFill>
                  <a:srgbClr val="990000"/>
                </a:solidFill>
                <a:latin typeface="Arial" pitchFamily="34" charset="0"/>
              </a:rPr>
              <a:t>(aspects pratiques)</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Le contenu d’un acte de mission :</a:t>
            </a:r>
          </a:p>
          <a:p>
            <a:pPr marL="457200" lvl="1" indent="0">
              <a:lnSpc>
                <a:spcPct val="100000"/>
              </a:lnSpc>
              <a:spcBef>
                <a:spcPct val="0"/>
              </a:spcBef>
              <a:buClr>
                <a:srgbClr val="0000FF"/>
              </a:buClr>
              <a:buSzTx/>
              <a:buFont typeface="Wingdings" pitchFamily="2" charset="2"/>
              <a:buChar char="Ø"/>
            </a:pPr>
            <a:r>
              <a:rPr lang="fr-FR" sz="2800" dirty="0" smtClean="0">
                <a:solidFill>
                  <a:srgbClr val="002060"/>
                </a:solidFill>
              </a:rPr>
              <a:t> </a:t>
            </a:r>
            <a:r>
              <a:rPr lang="fr-FR" sz="2400" b="0" dirty="0" smtClean="0">
                <a:solidFill>
                  <a:srgbClr val="002060"/>
                </a:solidFill>
              </a:rPr>
              <a:t>identification et qualité des parties et de leurs avocats</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adresses des parties pour les notifications et les communications en cours d’arbitrage (chez leurs avocats)</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exposé sommaire des faits </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prétentions et demandes des parties</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organisation de l’arbitrage :</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arbitres désignés, déclarations d’indépendance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lieu de l’arbitrage, loi applicable, mesures d’instruction</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communications du tribunal et des parties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calendrier établi par voie d’ordonnance de procédure </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délai pour rendre la sentence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honoraires des arbitres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archives </a:t>
            </a:r>
          </a:p>
          <a:p>
            <a:pPr marL="457200" lvl="1" indent="0">
              <a:lnSpc>
                <a:spcPct val="100000"/>
              </a:lnSpc>
              <a:spcBef>
                <a:spcPct val="0"/>
              </a:spcBef>
              <a:buClr>
                <a:srgbClr val="0000FF"/>
              </a:buClr>
              <a:buSzTx/>
              <a:buNone/>
            </a:pPr>
            <a:endParaRPr lang="fr-FR" sz="20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7</a:t>
            </a:r>
            <a:r>
              <a:rPr lang="fr-FR" sz="2400" b="1" dirty="0" smtClean="0">
                <a:solidFill>
                  <a:srgbClr val="990000"/>
                </a:solidFill>
                <a:latin typeface="Arial" pitchFamily="34" charset="0"/>
              </a:rPr>
              <a:t>. L’acte de mission d’arbitrage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endParaRPr lang="fr-FR" sz="2400" dirty="0" smtClean="0">
              <a:solidFill>
                <a:srgbClr val="990000"/>
              </a:solidFill>
            </a:endParaRPr>
          </a:p>
          <a:p>
            <a:pPr marL="457200" lvl="1" indent="0">
              <a:lnSpc>
                <a:spcPct val="100000"/>
              </a:lnSpc>
              <a:spcBef>
                <a:spcPct val="0"/>
              </a:spcBef>
              <a:buClr>
                <a:srgbClr val="0000FF"/>
              </a:buClr>
              <a:buSzTx/>
              <a:buNone/>
            </a:pPr>
            <a:endParaRPr lang="fr-FR" sz="2400" dirty="0" smtClean="0">
              <a:solidFill>
                <a:srgbClr val="990000"/>
              </a:solidFill>
            </a:endParaRPr>
          </a:p>
          <a:p>
            <a:pPr marL="457200" lvl="1" indent="0">
              <a:lnSpc>
                <a:spcPct val="100000"/>
              </a:lnSpc>
              <a:spcBef>
                <a:spcPct val="0"/>
              </a:spcBef>
              <a:buClr>
                <a:srgbClr val="0000FF"/>
              </a:buClr>
              <a:buSzTx/>
              <a:buNone/>
            </a:pPr>
            <a:endParaRPr lang="fr-FR" sz="2400" dirty="0" smtClean="0">
              <a:solidFill>
                <a:srgbClr val="990000"/>
              </a:solidFill>
            </a:endParaRPr>
          </a:p>
          <a:p>
            <a:pPr marL="457200" lvl="1" indent="0">
              <a:lnSpc>
                <a:spcPct val="100000"/>
              </a:lnSpc>
              <a:spcBef>
                <a:spcPct val="0"/>
              </a:spcBef>
              <a:buClr>
                <a:srgbClr val="0000FF"/>
              </a:buClr>
              <a:buSzTx/>
              <a:buNone/>
            </a:pPr>
            <a:endParaRPr lang="fr-FR" sz="2400" dirty="0" smtClean="0">
              <a:solidFill>
                <a:srgbClr val="990000"/>
              </a:solidFill>
            </a:endParaRPr>
          </a:p>
          <a:p>
            <a:pPr marL="457200" lvl="1" indent="0">
              <a:lnSpc>
                <a:spcPct val="100000"/>
              </a:lnSpc>
              <a:spcBef>
                <a:spcPct val="0"/>
              </a:spcBef>
              <a:buClr>
                <a:srgbClr val="0000FF"/>
              </a:buClr>
              <a:buSzTx/>
              <a:buNone/>
            </a:pPr>
            <a:endParaRPr lang="fr-FR" sz="2400" dirty="0" smtClean="0">
              <a:solidFill>
                <a:srgbClr val="990000"/>
              </a:solidFill>
            </a:endParaRPr>
          </a:p>
          <a:p>
            <a:pPr marL="457200" lvl="1" indent="0">
              <a:lnSpc>
                <a:spcPct val="100000"/>
              </a:lnSpc>
              <a:spcBef>
                <a:spcPct val="0"/>
              </a:spcBef>
              <a:buClr>
                <a:srgbClr val="0000FF"/>
              </a:buClr>
              <a:buSzTx/>
              <a:buNone/>
            </a:pPr>
            <a:r>
              <a:rPr lang="fr-FR" dirty="0" smtClean="0">
                <a:solidFill>
                  <a:srgbClr val="990000"/>
                </a:solidFill>
              </a:rPr>
              <a:t>Les parties et les arbitres agissent avec célérité et loyauté dans la conduite de la procédure</a:t>
            </a:r>
          </a:p>
          <a:p>
            <a:pPr marL="457200" lvl="1" indent="0">
              <a:lnSpc>
                <a:spcPct val="100000"/>
              </a:lnSpc>
              <a:spcBef>
                <a:spcPct val="0"/>
              </a:spcBef>
              <a:buClr>
                <a:srgbClr val="0000FF"/>
              </a:buClr>
              <a:buSzTx/>
              <a:buNone/>
            </a:pPr>
            <a:r>
              <a:rPr lang="fr-FR" sz="2000" b="0" dirty="0" smtClean="0">
                <a:solidFill>
                  <a:srgbClr val="002060"/>
                </a:solidFill>
              </a:rPr>
              <a:t>(art 1464 – 3</a:t>
            </a:r>
            <a:r>
              <a:rPr lang="fr-FR" sz="2000" b="0" baseline="30000" dirty="0" smtClean="0">
                <a:solidFill>
                  <a:srgbClr val="002060"/>
                </a:solidFill>
              </a:rPr>
              <a:t>ème</a:t>
            </a:r>
            <a:r>
              <a:rPr lang="fr-FR" sz="2000" b="0" dirty="0" smtClean="0">
                <a:solidFill>
                  <a:srgbClr val="002060"/>
                </a:solidFill>
              </a:rPr>
              <a:t> alinéa)</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None/>
            </a:pPr>
            <a:endParaRPr lang="fr-FR" sz="24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8</a:t>
            </a:r>
            <a:r>
              <a:rPr lang="fr-FR" sz="2400" b="1" dirty="0" smtClean="0">
                <a:solidFill>
                  <a:srgbClr val="990000"/>
                </a:solidFill>
                <a:latin typeface="Arial" pitchFamily="34" charset="0"/>
              </a:rPr>
              <a:t>. Le calendrier de l’arbitrage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Le délai de la mission est fixé :</a:t>
            </a:r>
          </a:p>
          <a:p>
            <a:pPr marL="457200" lvl="1" indent="0">
              <a:lnSpc>
                <a:spcPct val="100000"/>
              </a:lnSpc>
              <a:spcBef>
                <a:spcPct val="0"/>
              </a:spcBef>
              <a:buClr>
                <a:srgbClr val="0000FF"/>
              </a:buClr>
              <a:buSzTx/>
              <a:buFont typeface="Wingdings" pitchFamily="2" charset="2"/>
              <a:buChar char="Ø"/>
            </a:pPr>
            <a:r>
              <a:rPr lang="fr-FR" sz="2800" dirty="0" smtClean="0">
                <a:solidFill>
                  <a:srgbClr val="002060"/>
                </a:solidFill>
              </a:rPr>
              <a:t> </a:t>
            </a:r>
            <a:r>
              <a:rPr lang="fr-FR" sz="2400" b="0" dirty="0" smtClean="0">
                <a:solidFill>
                  <a:srgbClr val="002060"/>
                </a:solidFill>
              </a:rPr>
              <a:t>dans la convention d’arbitrage</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dans l’acte de mission de l’arbitrage (qui prévaut)</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sinon : 6 mois </a:t>
            </a:r>
            <a:r>
              <a:rPr lang="fr-FR" sz="2000" b="0" dirty="0" smtClean="0">
                <a:solidFill>
                  <a:srgbClr val="002060"/>
                </a:solidFill>
              </a:rPr>
              <a:t>(art 1463)</a:t>
            </a:r>
          </a:p>
          <a:p>
            <a:pPr marL="457200" lvl="1" indent="0">
              <a:lnSpc>
                <a:spcPct val="100000"/>
              </a:lnSpc>
              <a:spcBef>
                <a:spcPct val="0"/>
              </a:spcBef>
              <a:buClr>
                <a:srgbClr val="0000FF"/>
              </a:buClr>
              <a:buSzTx/>
              <a:buFont typeface="Wingdings" pitchFamily="2" charset="2"/>
              <a:buChar char="Ø"/>
            </a:pPr>
            <a:endParaRPr lang="fr-FR" sz="2400" b="0" dirty="0" smtClean="0">
              <a:solidFill>
                <a:srgbClr val="002060"/>
              </a:solidFill>
            </a:endParaRPr>
          </a:p>
          <a:p>
            <a:pPr marL="457200" lvl="1" indent="0">
              <a:lnSpc>
                <a:spcPct val="100000"/>
              </a:lnSpc>
              <a:spcBef>
                <a:spcPct val="0"/>
              </a:spcBef>
              <a:buClr>
                <a:srgbClr val="0000FF"/>
              </a:buClr>
              <a:buSzTx/>
              <a:buNone/>
            </a:pPr>
            <a:r>
              <a:rPr lang="fr-FR" sz="2400" dirty="0" smtClean="0">
                <a:solidFill>
                  <a:srgbClr val="990000"/>
                </a:solidFill>
              </a:rPr>
              <a:t>Le délai de la mission peut être reconduit :</a:t>
            </a:r>
          </a:p>
          <a:p>
            <a:pPr marL="457200" lvl="1" indent="0">
              <a:lnSpc>
                <a:spcPct val="100000"/>
              </a:lnSpc>
              <a:spcBef>
                <a:spcPct val="0"/>
              </a:spcBef>
              <a:buClr>
                <a:srgbClr val="0000FF"/>
              </a:buClr>
              <a:buSzTx/>
              <a:buFont typeface="Wingdings" pitchFamily="2" charset="2"/>
              <a:buChar char="Ø"/>
            </a:pPr>
            <a:r>
              <a:rPr lang="fr-FR" sz="2400" b="0" dirty="0" smtClean="0">
                <a:solidFill>
                  <a:srgbClr val="990000"/>
                </a:solidFill>
              </a:rPr>
              <a:t> </a:t>
            </a:r>
            <a:r>
              <a:rPr lang="fr-FR" sz="2400" b="0" dirty="0" smtClean="0">
                <a:solidFill>
                  <a:srgbClr val="002060"/>
                </a:solidFill>
              </a:rPr>
              <a:t>par les arbitres une fois (le prévoir dans l’acte de mission) </a:t>
            </a:r>
            <a:r>
              <a:rPr lang="fr-FR" sz="2400" b="0" dirty="0" smtClean="0">
                <a:solidFill>
                  <a:srgbClr val="990000"/>
                </a:solidFill>
              </a:rPr>
              <a:t>par ordonnance de procédure du président du tribunal arbitral</a:t>
            </a: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par accord express des parties </a:t>
            </a:r>
            <a:r>
              <a:rPr lang="fr-FR" sz="2000" b="0" dirty="0" smtClean="0">
                <a:solidFill>
                  <a:srgbClr val="002060"/>
                </a:solidFill>
              </a:rPr>
              <a:t>(art 1463)</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par le juge d’appui </a:t>
            </a:r>
            <a:r>
              <a:rPr lang="fr-FR" sz="2000" b="0" dirty="0" smtClean="0">
                <a:solidFill>
                  <a:srgbClr val="002060"/>
                </a:solidFill>
              </a:rPr>
              <a:t>(art 1463)</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None/>
            </a:pPr>
            <a:r>
              <a:rPr lang="fr-FR" sz="2400" dirty="0" smtClean="0">
                <a:solidFill>
                  <a:srgbClr val="990000"/>
                </a:solidFill>
              </a:rPr>
              <a:t>Le calendrier de la mission peut être suspendu :</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en cas d’empêchement d’un arbitre</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en suite d’une mesure d’instruction (expertise)</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8</a:t>
            </a:r>
            <a:r>
              <a:rPr lang="fr-FR" sz="2400" b="1" dirty="0" smtClean="0">
                <a:solidFill>
                  <a:srgbClr val="990000"/>
                </a:solidFill>
                <a:latin typeface="Arial" pitchFamily="34" charset="0"/>
              </a:rPr>
              <a:t>. Le calendrier de l’arbitrage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Dans le respect du délai de la mission, contenu d’une ordonnance de procédure :</a:t>
            </a:r>
          </a:p>
          <a:p>
            <a:pPr marL="457200" lvl="1" indent="0">
              <a:lnSpc>
                <a:spcPct val="100000"/>
              </a:lnSpc>
              <a:spcBef>
                <a:spcPct val="0"/>
              </a:spcBef>
              <a:buClr>
                <a:srgbClr val="0000FF"/>
              </a:buClr>
              <a:buSzTx/>
              <a:buFont typeface="Wingdings" pitchFamily="2" charset="2"/>
              <a:buChar char="Ø"/>
            </a:pPr>
            <a:r>
              <a:rPr lang="fr-FR" sz="2800" dirty="0" smtClean="0">
                <a:solidFill>
                  <a:srgbClr val="002060"/>
                </a:solidFill>
              </a:rPr>
              <a:t> </a:t>
            </a:r>
            <a:r>
              <a:rPr lang="fr-FR" sz="2400" b="0" dirty="0" smtClean="0">
                <a:solidFill>
                  <a:srgbClr val="002060"/>
                </a:solidFill>
              </a:rPr>
              <a:t>identification et qualité des parties et de leurs avocats</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renvoi au contrat principal, à la convention d’arbitrage et à l’acte de mission</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fixation des délais </a:t>
            </a:r>
            <a:r>
              <a:rPr lang="fr-FR" sz="2000" b="0" dirty="0" smtClean="0">
                <a:solidFill>
                  <a:srgbClr val="002060"/>
                </a:solidFill>
              </a:rPr>
              <a:t>(1 mois entre chaque communication) </a:t>
            </a:r>
            <a:r>
              <a:rPr lang="fr-FR" sz="2400" b="0" dirty="0" smtClean="0">
                <a:solidFill>
                  <a:srgbClr val="002060"/>
                </a:solidFill>
              </a:rPr>
              <a:t>:</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du mémoire en demande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du mémoire en défense et demande reconventionnelle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du mémoire en réplique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du mémoire en duplique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de l’audience de plaidoiries</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notification de l’ordonnance aux adresses fixées dans l’acte de la mission d’arbitrage</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8</a:t>
            </a:r>
            <a:r>
              <a:rPr lang="fr-FR" sz="2400" b="1" dirty="0" smtClean="0">
                <a:solidFill>
                  <a:srgbClr val="990000"/>
                </a:solidFill>
                <a:latin typeface="Arial" pitchFamily="34" charset="0"/>
              </a:rPr>
              <a:t>. Le calendrier de l’arbitrage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ChangeArrowheads="1"/>
          </p:cNvSpPr>
          <p:nvPr>
            <p:ph type="body" idx="1"/>
          </p:nvPr>
        </p:nvSpPr>
        <p:spPr bwMode="auto">
          <a:xfrm>
            <a:off x="990600" y="685800"/>
            <a:ext cx="7696200" cy="5562600"/>
          </a:xfrm>
          <a:noFill/>
          <a:ln w="12700">
            <a:miter lim="800000"/>
            <a:headEnd/>
            <a:tailEnd/>
          </a:ln>
        </p:spPr>
        <p:txBody>
          <a:bodyPr vert="horz" wrap="square" lIns="90487" tIns="44450" rIns="90487" bIns="44450" numCol="1" anchor="t" anchorCtr="0" compatLnSpc="1">
            <a:prstTxWarp prst="textNoShape">
              <a:avLst/>
            </a:prstTxWarp>
          </a:bodyPr>
          <a:lstStyle/>
          <a:p>
            <a:pPr marL="457200" indent="-457200">
              <a:lnSpc>
                <a:spcPct val="100000"/>
              </a:lnSpc>
              <a:spcBef>
                <a:spcPct val="0"/>
              </a:spcBef>
              <a:spcAft>
                <a:spcPct val="0"/>
              </a:spcAft>
              <a:buFont typeface="Times" pitchFamily="18" charset="0"/>
              <a:buNone/>
            </a:pPr>
            <a:endParaRPr lang="fr-FR" sz="2400" b="0" dirty="0">
              <a:solidFill>
                <a:schemeClr val="tx1"/>
              </a:solidFill>
            </a:endParaRPr>
          </a:p>
          <a:p>
            <a:pPr marL="457200" indent="-457200">
              <a:lnSpc>
                <a:spcPct val="100000"/>
              </a:lnSpc>
              <a:spcBef>
                <a:spcPct val="0"/>
              </a:spcBef>
              <a:spcAft>
                <a:spcPct val="0"/>
              </a:spcAft>
              <a:buFont typeface="Times" pitchFamily="18" charset="0"/>
              <a:buNone/>
            </a:pPr>
            <a:endParaRPr lang="fr-FR" sz="2400" b="0" dirty="0">
              <a:solidFill>
                <a:schemeClr val="tx1"/>
              </a:solidFill>
            </a:endParaRPr>
          </a:p>
          <a:p>
            <a:pPr marL="457200" indent="-457200" algn="ctr">
              <a:lnSpc>
                <a:spcPct val="100000"/>
              </a:lnSpc>
              <a:spcBef>
                <a:spcPct val="0"/>
              </a:spcBef>
              <a:spcAft>
                <a:spcPct val="0"/>
              </a:spcAft>
              <a:buFont typeface="Times" pitchFamily="18" charset="0"/>
              <a:buNone/>
            </a:pPr>
            <a:r>
              <a:rPr lang="fr-FR" sz="2800" b="0" dirty="0">
                <a:solidFill>
                  <a:schemeClr val="tx1"/>
                </a:solidFill>
              </a:rPr>
              <a:t>Préambule : </a:t>
            </a:r>
            <a:endParaRPr lang="fr-FR" sz="2800" b="0" dirty="0" smtClean="0">
              <a:solidFill>
                <a:schemeClr val="tx1"/>
              </a:solidFill>
            </a:endParaRPr>
          </a:p>
          <a:p>
            <a:pPr marL="457200" indent="-457200" algn="ctr">
              <a:lnSpc>
                <a:spcPct val="100000"/>
              </a:lnSpc>
              <a:spcBef>
                <a:spcPct val="0"/>
              </a:spcBef>
              <a:spcAft>
                <a:spcPct val="0"/>
              </a:spcAft>
              <a:buFont typeface="Times" pitchFamily="18" charset="0"/>
              <a:buNone/>
            </a:pPr>
            <a:r>
              <a:rPr lang="fr-FR" sz="2800" b="0" dirty="0" smtClean="0">
                <a:solidFill>
                  <a:srgbClr val="990000"/>
                </a:solidFill>
              </a:rPr>
              <a:t>les modes de règlement alternatif des conflits</a:t>
            </a:r>
            <a:endParaRPr lang="fr-FR" sz="2800" b="0" dirty="0">
              <a:solidFill>
                <a:srgbClr val="990000"/>
              </a:solidFill>
            </a:endParaRPr>
          </a:p>
          <a:p>
            <a:pPr marL="457200" indent="-457200">
              <a:lnSpc>
                <a:spcPct val="100000"/>
              </a:lnSpc>
              <a:spcBef>
                <a:spcPct val="0"/>
              </a:spcBef>
              <a:spcAft>
                <a:spcPct val="0"/>
              </a:spcAft>
              <a:buFont typeface="Times" pitchFamily="18" charset="0"/>
              <a:buNone/>
            </a:pPr>
            <a:endParaRPr lang="fr-FR" sz="2400" b="0" dirty="0">
              <a:solidFill>
                <a:schemeClr val="tx1"/>
              </a:solidFill>
            </a:endParaRPr>
          </a:p>
          <a:p>
            <a:pPr marL="457200" indent="-457200">
              <a:lnSpc>
                <a:spcPct val="100000"/>
              </a:lnSpc>
              <a:spcBef>
                <a:spcPct val="0"/>
              </a:spcBef>
              <a:spcAft>
                <a:spcPct val="0"/>
              </a:spcAft>
              <a:buFont typeface="Times" pitchFamily="18" charset="0"/>
              <a:buNone/>
            </a:pPr>
            <a:endParaRPr lang="fr-FR" sz="2400" b="0" dirty="0">
              <a:solidFill>
                <a:schemeClr val="tx1"/>
              </a:solidFill>
            </a:endParaRPr>
          </a:p>
          <a:p>
            <a:pPr marL="457200" indent="-457200">
              <a:lnSpc>
                <a:spcPct val="100000"/>
              </a:lnSpc>
              <a:spcBef>
                <a:spcPct val="0"/>
              </a:spcBef>
              <a:spcAft>
                <a:spcPct val="0"/>
              </a:spcAft>
              <a:buFont typeface="Times" pitchFamily="18" charset="0"/>
              <a:buNone/>
            </a:pPr>
            <a:endParaRPr lang="fr-FR" sz="2400" b="0" dirty="0">
              <a:solidFill>
                <a:schemeClr val="tx1"/>
              </a:solidFill>
            </a:endParaRPr>
          </a:p>
          <a:p>
            <a:pPr marL="457200" indent="-457200" algn="ctr">
              <a:lnSpc>
                <a:spcPct val="100000"/>
              </a:lnSpc>
              <a:spcBef>
                <a:spcPct val="0"/>
              </a:spcBef>
              <a:spcAft>
                <a:spcPct val="0"/>
              </a:spcAft>
              <a:buFont typeface="Times" pitchFamily="18" charset="0"/>
              <a:buNone/>
            </a:pPr>
            <a:r>
              <a:rPr lang="fr-FR" sz="2800" b="0" dirty="0">
                <a:solidFill>
                  <a:schemeClr val="tx1"/>
                </a:solidFill>
              </a:rPr>
              <a:t>1ère PARTIE : </a:t>
            </a:r>
            <a:r>
              <a:rPr lang="fr-FR" sz="2800" b="0" dirty="0" smtClean="0">
                <a:solidFill>
                  <a:srgbClr val="990000"/>
                </a:solidFill>
              </a:rPr>
              <a:t>l’arbitrage</a:t>
            </a:r>
            <a:endParaRPr lang="fr-FR" sz="2800" b="0" dirty="0">
              <a:solidFill>
                <a:srgbClr val="990000"/>
              </a:solidFill>
            </a:endParaRPr>
          </a:p>
          <a:p>
            <a:pPr marL="457200" indent="-457200" algn="ctr">
              <a:lnSpc>
                <a:spcPct val="100000"/>
              </a:lnSpc>
              <a:spcBef>
                <a:spcPct val="0"/>
              </a:spcBef>
              <a:spcAft>
                <a:spcPct val="0"/>
              </a:spcAft>
              <a:buFont typeface="Times" pitchFamily="18" charset="0"/>
              <a:buNone/>
            </a:pPr>
            <a:endParaRPr lang="fr-FR" sz="2800" b="0" dirty="0">
              <a:solidFill>
                <a:schemeClr val="tx1"/>
              </a:solidFill>
            </a:endParaRPr>
          </a:p>
          <a:p>
            <a:pPr marL="457200" indent="-457200" algn="ctr">
              <a:lnSpc>
                <a:spcPct val="100000"/>
              </a:lnSpc>
              <a:spcBef>
                <a:spcPct val="0"/>
              </a:spcBef>
              <a:spcAft>
                <a:spcPct val="0"/>
              </a:spcAft>
              <a:buFont typeface="Times" pitchFamily="18" charset="0"/>
              <a:buNone/>
            </a:pPr>
            <a:endParaRPr lang="fr-FR" sz="2800" b="0" dirty="0">
              <a:solidFill>
                <a:schemeClr val="tx1"/>
              </a:solidFill>
            </a:endParaRPr>
          </a:p>
          <a:p>
            <a:pPr marL="457200" indent="-457200" algn="ctr">
              <a:lnSpc>
                <a:spcPct val="100000"/>
              </a:lnSpc>
              <a:spcBef>
                <a:spcPct val="0"/>
              </a:spcBef>
              <a:spcAft>
                <a:spcPct val="0"/>
              </a:spcAft>
              <a:buFont typeface="Times" pitchFamily="18" charset="0"/>
              <a:buNone/>
            </a:pPr>
            <a:endParaRPr lang="fr-FR" sz="2800" b="0" dirty="0">
              <a:solidFill>
                <a:schemeClr val="tx1"/>
              </a:solidFill>
            </a:endParaRPr>
          </a:p>
          <a:p>
            <a:pPr marL="457200" indent="-457200" algn="ctr">
              <a:lnSpc>
                <a:spcPct val="100000"/>
              </a:lnSpc>
              <a:spcBef>
                <a:spcPct val="0"/>
              </a:spcBef>
              <a:spcAft>
                <a:spcPct val="0"/>
              </a:spcAft>
              <a:buFont typeface="Times" pitchFamily="18" charset="0"/>
              <a:buNone/>
            </a:pPr>
            <a:r>
              <a:rPr lang="fr-FR" sz="2800" b="0" dirty="0">
                <a:solidFill>
                  <a:schemeClr val="tx1"/>
                </a:solidFill>
              </a:rPr>
              <a:t>2ème PARTIE : </a:t>
            </a:r>
            <a:r>
              <a:rPr lang="fr-FR" sz="2800" b="0" dirty="0" smtClean="0">
                <a:solidFill>
                  <a:srgbClr val="990000"/>
                </a:solidFill>
              </a:rPr>
              <a:t>la procédure conventionnelle</a:t>
            </a:r>
            <a:endParaRPr lang="fr-FR" sz="2800" b="0" dirty="0">
              <a:solidFill>
                <a:srgbClr val="990000"/>
              </a:solidFill>
            </a:endParaRPr>
          </a:p>
          <a:p>
            <a:pPr marL="457200" indent="-457200">
              <a:lnSpc>
                <a:spcPct val="100000"/>
              </a:lnSpc>
              <a:spcBef>
                <a:spcPct val="0"/>
              </a:spcBef>
              <a:spcAft>
                <a:spcPct val="0"/>
              </a:spcAft>
              <a:buFont typeface="Times" pitchFamily="18" charset="0"/>
              <a:buNone/>
            </a:pPr>
            <a:endParaRPr lang="fr-FR" sz="2400" b="0" dirty="0">
              <a:solidFill>
                <a:schemeClr val="tx1"/>
              </a:solidFill>
            </a:endParaRPr>
          </a:p>
        </p:txBody>
      </p:sp>
      <p:sp>
        <p:nvSpPr>
          <p:cNvPr id="404483" name="Rectangle 3"/>
          <p:cNvSpPr>
            <a:spLocks noGrp="1" noChangeArrowheads="1"/>
          </p:cNvSpPr>
          <p:nvPr>
            <p:ph type="title"/>
          </p:nvPr>
        </p:nvSpPr>
        <p:spPr bwMode="auto">
          <a:xfrm>
            <a:off x="990600" y="0"/>
            <a:ext cx="7772400" cy="228600"/>
          </a:xfrm>
          <a:noFill/>
          <a:ln w="12700">
            <a:miter lim="800000"/>
            <a:headEnd/>
            <a:tailEnd/>
          </a:ln>
        </p:spPr>
        <p:txBody>
          <a:bodyPr vert="horz" wrap="square" lIns="91440" tIns="45720" rIns="91440" bIns="45720" numCol="1" anchor="t" anchorCtr="0" compatLnSpc="1">
            <a:prstTxWarp prst="textNoShape">
              <a:avLst/>
            </a:prstTxWarp>
          </a:bodyPr>
          <a:lstStyle/>
          <a:p>
            <a:pPr algn="l"/>
            <a:r>
              <a:rPr lang="fr-FR" sz="2400" b="1">
                <a:latin typeface="Arial" pitchFamily="34" charset="0"/>
              </a:rPr>
              <a:t>Programme du séminaire</a:t>
            </a:r>
            <a:endParaRPr lang="fr-FR" sz="2400">
              <a:latin typeface="Arial"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Le tribunal arbitral détermine la procédure arbitrale sans être tenu de suivre les règles établies pour les tribunaux étatiques </a:t>
            </a:r>
          </a:p>
          <a:p>
            <a:pPr marL="457200" lvl="1" indent="0">
              <a:lnSpc>
                <a:spcPct val="100000"/>
              </a:lnSpc>
              <a:spcBef>
                <a:spcPct val="0"/>
              </a:spcBef>
              <a:buClr>
                <a:srgbClr val="0000FF"/>
              </a:buClr>
              <a:buSzTx/>
              <a:buNone/>
            </a:pPr>
            <a:r>
              <a:rPr lang="fr-FR" sz="2000" b="0" dirty="0" smtClean="0">
                <a:solidFill>
                  <a:srgbClr val="002060"/>
                </a:solidFill>
              </a:rPr>
              <a:t>(art 1464)</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l’acte de mission d’arbitrage peut prévoir le recours à experts :</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désignation des experts par ordonnance du président du tribunal arbitral</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expertise menée selon les règles du CPC</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rémunération des experts par les parties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rapport des experts communiqué contradictoirement au tribunal arbitral et aux parties</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9</a:t>
            </a:r>
            <a:r>
              <a:rPr lang="fr-FR" sz="2400" b="1" dirty="0" smtClean="0">
                <a:solidFill>
                  <a:srgbClr val="990000"/>
                </a:solidFill>
                <a:latin typeface="Arial" pitchFamily="34" charset="0"/>
              </a:rPr>
              <a:t>. Le recours à experts</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Les arbitres sont rémunérés par les parties </a:t>
            </a:r>
            <a:endParaRPr lang="fr-FR" sz="2000" b="0" dirty="0" smtClean="0">
              <a:solidFill>
                <a:srgbClr val="002060"/>
              </a:solidFill>
            </a:endParaRP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l’acte de mission précise le mode de rémunération des arbitres :</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rémunération forfaitisée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honoraires en régie, annonce du prix de l’heure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budget du prix de l’arbitrage, honoraires et frais</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l’acte de mission doit préciser le montant des provisions à verser aux arbitres :</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le montant dû à chacun d’eux, le secrétaire du tribunal recevant une rémunération supplémentaire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la répartition de cette rémunération entre les parties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le délai de paiement</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10</a:t>
            </a:r>
            <a:r>
              <a:rPr lang="fr-FR" sz="2400" b="1" dirty="0" smtClean="0">
                <a:solidFill>
                  <a:srgbClr val="990000"/>
                </a:solidFill>
                <a:latin typeface="Arial" pitchFamily="34" charset="0"/>
              </a:rPr>
              <a:t>. La rémunération des arbitres</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Les arbitres sont rémunérés par les parties </a:t>
            </a:r>
            <a:endParaRPr lang="fr-FR" sz="2400" b="0" dirty="0" smtClean="0">
              <a:solidFill>
                <a:srgbClr val="990000"/>
              </a:solidFill>
            </a:endParaRPr>
          </a:p>
          <a:p>
            <a:pPr marL="457200" lvl="1" indent="0">
              <a:lnSpc>
                <a:spcPct val="100000"/>
              </a:lnSpc>
              <a:spcBef>
                <a:spcPct val="0"/>
              </a:spcBef>
              <a:buClr>
                <a:srgbClr val="0000FF"/>
              </a:buClr>
              <a:buSzTx/>
              <a:buNone/>
            </a:pPr>
            <a:r>
              <a:rPr lang="fr-FR" sz="2400" dirty="0" smtClean="0">
                <a:solidFill>
                  <a:srgbClr val="990000"/>
                </a:solidFill>
              </a:rPr>
              <a:t>Insérer diverses clauses :</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changement du taux de la TVA </a:t>
            </a: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compléments d’honoraires demandés en cas de complications ou de prolongement de la mission</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solidarité des parties pour le paiement des honoraires</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substitution possible d’une partie à la partie défaillante</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le paiement des honoraires constitue l’une des conditions déterminantes de l’arbitrage</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paiement des vacations réalisées et des frais engagés en cas de résolution de la mission</a:t>
            </a:r>
          </a:p>
          <a:p>
            <a:pPr marL="457200" lvl="1" indent="0">
              <a:lnSpc>
                <a:spcPct val="100000"/>
              </a:lnSpc>
              <a:spcBef>
                <a:spcPct val="0"/>
              </a:spcBef>
              <a:buClr>
                <a:srgbClr val="0000FF"/>
              </a:buClr>
              <a:buSzTx/>
              <a:buNone/>
            </a:pPr>
            <a:endParaRPr lang="fr-FR" sz="24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10</a:t>
            </a:r>
            <a:r>
              <a:rPr lang="fr-FR" sz="2400" b="1" dirty="0" smtClean="0">
                <a:solidFill>
                  <a:srgbClr val="990000"/>
                </a:solidFill>
                <a:latin typeface="Arial" pitchFamily="34" charset="0"/>
              </a:rPr>
              <a:t>. La rémunération des arbitres</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La sentence arbitrale désigne la ou les parties qui supporteront la rémunération des arbitres</a:t>
            </a:r>
            <a:endParaRPr lang="fr-FR" sz="2000" b="0" dirty="0" smtClean="0">
              <a:solidFill>
                <a:srgbClr val="002060"/>
              </a:solidFill>
            </a:endParaRP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il est conseillé de ne pas rendre la sentence arbitrale tant que les provisions ne sont pas encaissées</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la partie qui devra supporter le coût de l’arbitrage remboursera, le cas échéant, celle qui a fait l’avance des provisions</a:t>
            </a:r>
          </a:p>
          <a:p>
            <a:pPr marL="457200" lvl="1" indent="0">
              <a:lnSpc>
                <a:spcPct val="100000"/>
              </a:lnSpc>
              <a:spcBef>
                <a:spcPct val="0"/>
              </a:spcBef>
              <a:buClr>
                <a:srgbClr val="0000FF"/>
              </a:buClr>
              <a:buSzTx/>
              <a:buNone/>
            </a:pPr>
            <a:endParaRPr lang="fr-FR" sz="24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10</a:t>
            </a:r>
            <a:r>
              <a:rPr lang="fr-FR" sz="2400" b="1" dirty="0" smtClean="0">
                <a:solidFill>
                  <a:srgbClr val="990000"/>
                </a:solidFill>
                <a:latin typeface="Arial" pitchFamily="34" charset="0"/>
              </a:rPr>
              <a:t>. La rémunération des arbitres</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L’audience de plaidoiries doit être dirigée par le président du tribunal arbitral :</a:t>
            </a:r>
            <a:endParaRPr lang="fr-FR" sz="2000" b="0" dirty="0" smtClean="0">
              <a:solidFill>
                <a:srgbClr val="002060"/>
              </a:solidFill>
            </a:endParaRP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le demandeur plaide le premier</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le défendeur répond</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les arbitres se font préciser les points qui demeurent obscurs</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le tribunal arbitral peut décider des mesures d’instruction complémentaires ou demander la communication de nouvelles pièces</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en fin de séance, le président du tribunal arbitral fixe la durée du délibéré et la date limite de la sentence</a:t>
            </a:r>
          </a:p>
          <a:p>
            <a:pPr marL="457200" lvl="1" indent="0">
              <a:lnSpc>
                <a:spcPct val="100000"/>
              </a:lnSpc>
              <a:spcBef>
                <a:spcPct val="0"/>
              </a:spcBef>
              <a:buClr>
                <a:srgbClr val="0000FF"/>
              </a:buClr>
              <a:buSzTx/>
              <a:buNone/>
            </a:pPr>
            <a:endParaRPr lang="fr-FR" sz="24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11</a:t>
            </a:r>
            <a:r>
              <a:rPr lang="fr-FR" sz="2400" b="1" dirty="0" smtClean="0">
                <a:solidFill>
                  <a:srgbClr val="990000"/>
                </a:solidFill>
                <a:latin typeface="Arial" pitchFamily="34" charset="0"/>
              </a:rPr>
              <a:t>. L’audience de plaidoiries</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C’est l’espace de temps laissé aux arbitres pour rendre leur sentence :</a:t>
            </a:r>
            <a:endParaRPr lang="fr-FR" sz="2000" b="0" dirty="0" smtClean="0">
              <a:solidFill>
                <a:srgbClr val="002060"/>
              </a:solidFill>
            </a:endParaRP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un moment d’échange entre les arbitres pour arrêter et motiver leur décision</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le tribunal arbitral peut juger :</a:t>
            </a:r>
          </a:p>
          <a:p>
            <a:pPr marL="457200" lvl="1" indent="0">
              <a:lnSpc>
                <a:spcPct val="100000"/>
              </a:lnSpc>
              <a:spcBef>
                <a:spcPct val="0"/>
              </a:spcBef>
              <a:buClr>
                <a:srgbClr val="0000FF"/>
              </a:buClr>
              <a:buSzTx/>
              <a:buFont typeface="Wingdings" pitchFamily="2" charset="2"/>
              <a:buChar char="§"/>
            </a:pPr>
            <a:r>
              <a:rPr lang="fr-FR" sz="2400" dirty="0" smtClean="0">
                <a:solidFill>
                  <a:srgbClr val="002060"/>
                </a:solidFill>
              </a:rPr>
              <a:t> en équité : amiable composition</a:t>
            </a:r>
          </a:p>
          <a:p>
            <a:pPr marL="457200" lvl="1" indent="0">
              <a:lnSpc>
                <a:spcPct val="100000"/>
              </a:lnSpc>
              <a:spcBef>
                <a:spcPct val="0"/>
              </a:spcBef>
              <a:buClr>
                <a:srgbClr val="0000FF"/>
              </a:buClr>
              <a:buSzTx/>
              <a:buFont typeface="Wingdings" pitchFamily="2" charset="2"/>
              <a:buChar char="§"/>
            </a:pPr>
            <a:r>
              <a:rPr lang="fr-FR" sz="2400" dirty="0" smtClean="0">
                <a:solidFill>
                  <a:srgbClr val="002060"/>
                </a:solidFill>
              </a:rPr>
              <a:t> en droit : application des règles de droit au cas d’espèce</a:t>
            </a:r>
          </a:p>
          <a:p>
            <a:pPr marL="457200" lvl="1" indent="0">
              <a:lnSpc>
                <a:spcPct val="100000"/>
              </a:lnSpc>
              <a:spcBef>
                <a:spcPct val="0"/>
              </a:spcBef>
              <a:buClr>
                <a:srgbClr val="0000FF"/>
              </a:buClr>
              <a:buSzTx/>
              <a:buFont typeface="Wingdings" pitchFamily="2" charset="2"/>
              <a:buChar char="§"/>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le mode de jugement est précisé :</a:t>
            </a:r>
          </a:p>
          <a:p>
            <a:pPr marL="457200" lvl="1" indent="0">
              <a:lnSpc>
                <a:spcPct val="100000"/>
              </a:lnSpc>
              <a:spcBef>
                <a:spcPct val="0"/>
              </a:spcBef>
              <a:buClr>
                <a:srgbClr val="0000FF"/>
              </a:buClr>
              <a:buSzTx/>
              <a:buFont typeface="Wingdings" pitchFamily="2" charset="2"/>
              <a:buChar char="§"/>
            </a:pPr>
            <a:r>
              <a:rPr lang="fr-FR" sz="2400" dirty="0" smtClean="0">
                <a:solidFill>
                  <a:srgbClr val="002060"/>
                </a:solidFill>
              </a:rPr>
              <a:t> dans la convention d’arbitrage</a:t>
            </a:r>
          </a:p>
          <a:p>
            <a:pPr marL="457200" lvl="1" indent="0">
              <a:lnSpc>
                <a:spcPct val="100000"/>
              </a:lnSpc>
              <a:spcBef>
                <a:spcPct val="0"/>
              </a:spcBef>
              <a:buClr>
                <a:srgbClr val="0000FF"/>
              </a:buClr>
              <a:buSzTx/>
              <a:buFont typeface="Wingdings" pitchFamily="2" charset="2"/>
              <a:buChar char="§"/>
            </a:pPr>
            <a:r>
              <a:rPr lang="fr-FR" sz="2400" dirty="0" smtClean="0">
                <a:solidFill>
                  <a:srgbClr val="002060"/>
                </a:solidFill>
              </a:rPr>
              <a:t> ou dans l’acte de la mission d’arbitrage</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12</a:t>
            </a:r>
            <a:r>
              <a:rPr lang="fr-FR" sz="2400" b="1" dirty="0" smtClean="0">
                <a:solidFill>
                  <a:srgbClr val="990000"/>
                </a:solidFill>
                <a:latin typeface="Arial" pitchFamily="34" charset="0"/>
              </a:rPr>
              <a:t>. Le délibéré</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a:t>
            </a:r>
            <a:r>
              <a:rPr lang="fr-FR" sz="2400" b="0" dirty="0" smtClean="0">
                <a:solidFill>
                  <a:srgbClr val="002060"/>
                </a:solidFill>
              </a:rPr>
              <a:t>Le tribunal arbitral tranche le litige </a:t>
            </a:r>
            <a:r>
              <a:rPr lang="fr-FR" sz="2400" dirty="0" smtClean="0">
                <a:solidFill>
                  <a:srgbClr val="002060"/>
                </a:solidFill>
              </a:rPr>
              <a:t>conformément aux règles de droit</a:t>
            </a:r>
            <a:r>
              <a:rPr lang="fr-FR" sz="2400" b="0" dirty="0" smtClean="0">
                <a:solidFill>
                  <a:srgbClr val="002060"/>
                </a:solidFill>
              </a:rPr>
              <a:t>, à moins que les parties lui aient confié la mission de statuer en </a:t>
            </a:r>
            <a:r>
              <a:rPr lang="fr-FR" sz="2400" dirty="0" smtClean="0">
                <a:solidFill>
                  <a:srgbClr val="002060"/>
                </a:solidFill>
              </a:rPr>
              <a:t>amiable composition</a:t>
            </a:r>
          </a:p>
          <a:p>
            <a:pPr marL="457200" lvl="1" indent="0">
              <a:lnSpc>
                <a:spcPct val="100000"/>
              </a:lnSpc>
              <a:spcBef>
                <a:spcPct val="0"/>
              </a:spcBef>
              <a:buClr>
                <a:srgbClr val="0000FF"/>
              </a:buClr>
              <a:buSzTx/>
              <a:buNone/>
            </a:pPr>
            <a:r>
              <a:rPr lang="fr-FR" sz="2000" b="0" dirty="0" smtClean="0">
                <a:solidFill>
                  <a:srgbClr val="002060"/>
                </a:solidFill>
              </a:rPr>
              <a:t>(art 1478)</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a:t>
            </a:r>
            <a:r>
              <a:rPr lang="fr-FR" sz="2400" b="0" dirty="0" smtClean="0">
                <a:solidFill>
                  <a:srgbClr val="002060"/>
                </a:solidFill>
              </a:rPr>
              <a:t>les </a:t>
            </a:r>
            <a:r>
              <a:rPr lang="fr-FR" sz="2400" dirty="0" smtClean="0">
                <a:solidFill>
                  <a:srgbClr val="002060"/>
                </a:solidFill>
              </a:rPr>
              <a:t>délibérations </a:t>
            </a:r>
            <a:r>
              <a:rPr lang="fr-FR" sz="2400" b="0" dirty="0" smtClean="0">
                <a:solidFill>
                  <a:srgbClr val="002060"/>
                </a:solidFill>
              </a:rPr>
              <a:t>du tribunal arbitral sont </a:t>
            </a:r>
            <a:r>
              <a:rPr lang="fr-FR" sz="2400" dirty="0" smtClean="0">
                <a:solidFill>
                  <a:srgbClr val="002060"/>
                </a:solidFill>
              </a:rPr>
              <a:t>secrètes</a:t>
            </a:r>
          </a:p>
          <a:p>
            <a:pPr marL="457200" lvl="1" indent="0">
              <a:lnSpc>
                <a:spcPct val="100000"/>
              </a:lnSpc>
              <a:spcBef>
                <a:spcPct val="0"/>
              </a:spcBef>
              <a:buClr>
                <a:srgbClr val="0000FF"/>
              </a:buClr>
              <a:buSzTx/>
              <a:buNone/>
            </a:pPr>
            <a:r>
              <a:rPr lang="fr-FR" sz="2000" b="0" dirty="0" smtClean="0">
                <a:solidFill>
                  <a:srgbClr val="002060"/>
                </a:solidFill>
              </a:rPr>
              <a:t>    (art 1479)</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la sentence arbitrale est rendue à la </a:t>
            </a:r>
            <a:r>
              <a:rPr lang="fr-FR" sz="2400" dirty="0" smtClean="0">
                <a:solidFill>
                  <a:srgbClr val="002060"/>
                </a:solidFill>
              </a:rPr>
              <a:t>majorité des voix</a:t>
            </a:r>
            <a:r>
              <a:rPr lang="fr-FR" sz="2000" b="0" dirty="0" smtClean="0">
                <a:solidFill>
                  <a:srgbClr val="002060"/>
                </a:solidFill>
              </a:rPr>
              <a:t>. (art 1480)</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elle est </a:t>
            </a:r>
            <a:r>
              <a:rPr lang="fr-FR" sz="2400" dirty="0" smtClean="0">
                <a:solidFill>
                  <a:srgbClr val="002060"/>
                </a:solidFill>
              </a:rPr>
              <a:t>signée par tous les arbitres</a:t>
            </a:r>
            <a:r>
              <a:rPr lang="fr-FR" sz="2400" b="0" dirty="0" smtClean="0">
                <a:solidFill>
                  <a:srgbClr val="002060"/>
                </a:solidFill>
              </a:rPr>
              <a:t>.</a:t>
            </a:r>
          </a:p>
          <a:p>
            <a:pPr marL="457200" lvl="1" indent="0">
              <a:lnSpc>
                <a:spcPct val="100000"/>
              </a:lnSpc>
              <a:spcBef>
                <a:spcPct val="0"/>
              </a:spcBef>
              <a:buClr>
                <a:srgbClr val="0000FF"/>
              </a:buClr>
              <a:buSzTx/>
              <a:buNone/>
            </a:pPr>
            <a:r>
              <a:rPr lang="fr-FR" sz="2400" b="0" dirty="0" smtClean="0">
                <a:solidFill>
                  <a:srgbClr val="002060"/>
                </a:solidFill>
              </a:rPr>
              <a:t>    si une minorité refuse de signer : mention dans la sentence qui produit tous ses effets</a:t>
            </a:r>
          </a:p>
          <a:p>
            <a:pPr marL="457200" lvl="1" indent="0">
              <a:lnSpc>
                <a:spcPct val="100000"/>
              </a:lnSpc>
              <a:spcBef>
                <a:spcPct val="0"/>
              </a:spcBef>
              <a:buClr>
                <a:srgbClr val="0000FF"/>
              </a:buClr>
              <a:buSzTx/>
              <a:buNone/>
            </a:pPr>
            <a:r>
              <a:rPr lang="fr-FR" sz="2000" b="0" dirty="0" smtClean="0">
                <a:solidFill>
                  <a:srgbClr val="002060"/>
                </a:solidFill>
              </a:rPr>
              <a:t>(art 1480)</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13</a:t>
            </a:r>
            <a:r>
              <a:rPr lang="fr-FR" sz="2400" b="1" dirty="0" smtClean="0">
                <a:solidFill>
                  <a:srgbClr val="990000"/>
                </a:solidFill>
                <a:latin typeface="Arial" pitchFamily="34" charset="0"/>
              </a:rPr>
              <a:t>. La sentence arbitrale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La sentence arbitrale précise :</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les nom, prénoms, domicile des parties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les noms de leurs avocats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les noms des arbitres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sa date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le lieu où elle a été rendue</a:t>
            </a:r>
          </a:p>
          <a:p>
            <a:pPr marL="457200" lvl="1" indent="0">
              <a:lnSpc>
                <a:spcPct val="100000"/>
              </a:lnSpc>
              <a:spcBef>
                <a:spcPct val="0"/>
              </a:spcBef>
              <a:buClr>
                <a:srgbClr val="0000FF"/>
              </a:buClr>
              <a:buSzTx/>
              <a:buNone/>
            </a:pPr>
            <a:r>
              <a:rPr lang="fr-FR" sz="2000" b="0" dirty="0" smtClean="0">
                <a:solidFill>
                  <a:srgbClr val="002060"/>
                </a:solidFill>
              </a:rPr>
              <a:t>   (art 1481)</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La sentence arbitrale </a:t>
            </a:r>
            <a:r>
              <a:rPr lang="fr-FR" sz="2400" b="0" dirty="0" smtClean="0">
                <a:solidFill>
                  <a:srgbClr val="002060"/>
                </a:solidFill>
              </a:rPr>
              <a:t>:</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expose les prétentions des parties et leurs moyens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est </a:t>
            </a:r>
            <a:r>
              <a:rPr lang="fr-FR" sz="2400" dirty="0" smtClean="0">
                <a:solidFill>
                  <a:srgbClr val="002060"/>
                </a:solidFill>
              </a:rPr>
              <a:t>motivée</a:t>
            </a:r>
          </a:p>
          <a:p>
            <a:pPr marL="457200" lvl="1" indent="0">
              <a:lnSpc>
                <a:spcPct val="100000"/>
              </a:lnSpc>
              <a:spcBef>
                <a:spcPct val="0"/>
              </a:spcBef>
              <a:buClr>
                <a:srgbClr val="0000FF"/>
              </a:buClr>
              <a:buSzTx/>
              <a:buNone/>
            </a:pPr>
            <a:r>
              <a:rPr lang="fr-FR" sz="2400" dirty="0" smtClean="0">
                <a:solidFill>
                  <a:srgbClr val="002060"/>
                </a:solidFill>
              </a:rPr>
              <a:t>   </a:t>
            </a:r>
            <a:r>
              <a:rPr lang="fr-FR" sz="2000" b="0" dirty="0" smtClean="0">
                <a:solidFill>
                  <a:srgbClr val="002060"/>
                </a:solidFill>
              </a:rPr>
              <a:t>(art 1482)</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13</a:t>
            </a:r>
            <a:r>
              <a:rPr lang="fr-FR" sz="2400" b="1" dirty="0" smtClean="0">
                <a:solidFill>
                  <a:srgbClr val="990000"/>
                </a:solidFill>
                <a:latin typeface="Arial" pitchFamily="34" charset="0"/>
              </a:rPr>
              <a:t>. La sentence arbitrale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820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Ø"/>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Ø"/>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à la demande d’une partie, le tribunal arbitral peut :</a:t>
            </a:r>
          </a:p>
          <a:p>
            <a:pPr marL="457200" lvl="1" indent="0">
              <a:lnSpc>
                <a:spcPct val="100000"/>
              </a:lnSpc>
              <a:spcBef>
                <a:spcPct val="0"/>
              </a:spcBef>
              <a:buClr>
                <a:srgbClr val="0000FF"/>
              </a:buClr>
              <a:buSzTx/>
              <a:buNone/>
            </a:pPr>
            <a:endParaRPr lang="fr-FR" sz="2400" dirty="0" smtClean="0">
              <a:solidFill>
                <a:srgbClr val="002060"/>
              </a:solidFill>
            </a:endParaRPr>
          </a:p>
          <a:p>
            <a:pPr marL="914400" lvl="1">
              <a:lnSpc>
                <a:spcPct val="100000"/>
              </a:lnSpc>
              <a:spcBef>
                <a:spcPct val="0"/>
              </a:spcBef>
              <a:buClr>
                <a:srgbClr val="0000FF"/>
              </a:buClr>
              <a:buSzTx/>
              <a:buFont typeface="Wingdings" pitchFamily="2" charset="2"/>
              <a:buChar char="§"/>
            </a:pPr>
            <a:r>
              <a:rPr lang="fr-FR" sz="2400" u="sng" dirty="0" smtClean="0">
                <a:solidFill>
                  <a:srgbClr val="002060"/>
                </a:solidFill>
              </a:rPr>
              <a:t>interpréter </a:t>
            </a:r>
            <a:r>
              <a:rPr lang="fr-FR" sz="2400" dirty="0" smtClean="0">
                <a:solidFill>
                  <a:srgbClr val="002060"/>
                </a:solidFill>
              </a:rPr>
              <a:t>la sentence, </a:t>
            </a:r>
          </a:p>
          <a:p>
            <a:pPr marL="914400" lvl="1">
              <a:lnSpc>
                <a:spcPct val="100000"/>
              </a:lnSpc>
              <a:spcBef>
                <a:spcPct val="0"/>
              </a:spcBef>
              <a:buClr>
                <a:srgbClr val="0000FF"/>
              </a:buClr>
              <a:buSzTx/>
              <a:buFont typeface="Wingdings" pitchFamily="2" charset="2"/>
              <a:buChar char="§"/>
            </a:pPr>
            <a:r>
              <a:rPr lang="fr-FR" sz="2400" u="sng" dirty="0" smtClean="0">
                <a:solidFill>
                  <a:srgbClr val="002060"/>
                </a:solidFill>
              </a:rPr>
              <a:t>réparer</a:t>
            </a:r>
            <a:r>
              <a:rPr lang="fr-FR" sz="2400" dirty="0" smtClean="0">
                <a:solidFill>
                  <a:srgbClr val="002060"/>
                </a:solidFill>
              </a:rPr>
              <a:t> les erreurs ou omissions matérielles qui l’affectent </a:t>
            </a:r>
          </a:p>
          <a:p>
            <a:pPr marL="914400" lvl="1">
              <a:lnSpc>
                <a:spcPct val="100000"/>
              </a:lnSpc>
              <a:spcBef>
                <a:spcPct val="0"/>
              </a:spcBef>
              <a:buClr>
                <a:srgbClr val="0000FF"/>
              </a:buClr>
              <a:buSzTx/>
              <a:buFont typeface="Wingdings" pitchFamily="2" charset="2"/>
              <a:buChar char="§"/>
            </a:pPr>
            <a:r>
              <a:rPr lang="fr-FR" sz="2400" dirty="0" smtClean="0">
                <a:solidFill>
                  <a:srgbClr val="002060"/>
                </a:solidFill>
              </a:rPr>
              <a:t>la </a:t>
            </a:r>
            <a:r>
              <a:rPr lang="fr-FR" sz="2400" u="sng" dirty="0" smtClean="0">
                <a:solidFill>
                  <a:srgbClr val="002060"/>
                </a:solidFill>
              </a:rPr>
              <a:t>compléter</a:t>
            </a:r>
            <a:r>
              <a:rPr lang="fr-FR" sz="2400" dirty="0" smtClean="0">
                <a:solidFill>
                  <a:srgbClr val="002060"/>
                </a:solidFill>
              </a:rPr>
              <a:t> lorsqu’il a omis de statuer sur un chef de demande</a:t>
            </a:r>
          </a:p>
          <a:p>
            <a:pPr marL="457200" lvl="1" indent="0">
              <a:lnSpc>
                <a:spcPct val="100000"/>
              </a:lnSpc>
              <a:spcBef>
                <a:spcPct val="0"/>
              </a:spcBef>
              <a:buClr>
                <a:srgbClr val="0000FF"/>
              </a:buClr>
              <a:buSzTx/>
              <a:buNone/>
            </a:pPr>
            <a:r>
              <a:rPr lang="fr-FR" sz="2000" b="0" dirty="0" smtClean="0">
                <a:solidFill>
                  <a:srgbClr val="002060"/>
                </a:solidFill>
              </a:rPr>
              <a:t>      </a:t>
            </a:r>
          </a:p>
          <a:p>
            <a:pPr marL="457200" lvl="1" indent="0">
              <a:lnSpc>
                <a:spcPct val="100000"/>
              </a:lnSpc>
              <a:spcBef>
                <a:spcPct val="0"/>
              </a:spcBef>
              <a:buClr>
                <a:srgbClr val="0000FF"/>
              </a:buClr>
              <a:buSzTx/>
              <a:buNone/>
            </a:pPr>
            <a:r>
              <a:rPr lang="fr-FR" sz="2000" b="0" dirty="0" smtClean="0">
                <a:solidFill>
                  <a:srgbClr val="002060"/>
                </a:solidFill>
              </a:rPr>
              <a:t>(art 1485)</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13</a:t>
            </a:r>
            <a:r>
              <a:rPr lang="fr-FR" sz="2400" b="1" dirty="0" smtClean="0">
                <a:solidFill>
                  <a:srgbClr val="990000"/>
                </a:solidFill>
                <a:latin typeface="Arial" pitchFamily="34" charset="0"/>
              </a:rPr>
              <a:t>. La sentence arbitrale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6712"/>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ces « réajustements » ne sont possibles :</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qu’après avoir entendu les parties ou celles-ci appelées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en cas de désaccord : juridiction étatique</a:t>
            </a:r>
          </a:p>
          <a:p>
            <a:pPr marL="457200" lvl="1" indent="0">
              <a:lnSpc>
                <a:spcPct val="100000"/>
              </a:lnSpc>
              <a:spcBef>
                <a:spcPct val="0"/>
              </a:spcBef>
              <a:buClr>
                <a:srgbClr val="0000FF"/>
              </a:buClr>
              <a:buSzTx/>
              <a:buNone/>
            </a:pPr>
            <a:r>
              <a:rPr lang="fr-FR" sz="2400" b="0" dirty="0" smtClean="0">
                <a:solidFill>
                  <a:srgbClr val="002060"/>
                </a:solidFill>
              </a:rPr>
              <a:t>  </a:t>
            </a:r>
            <a:r>
              <a:rPr lang="fr-FR" sz="2000" b="0" dirty="0" smtClean="0">
                <a:solidFill>
                  <a:srgbClr val="002060"/>
                </a:solidFill>
              </a:rPr>
              <a:t>(art 1485)</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
            </a:pPr>
            <a:r>
              <a:rPr lang="fr-FR" sz="2000" b="0" dirty="0" smtClean="0">
                <a:solidFill>
                  <a:srgbClr val="002060"/>
                </a:solidFill>
              </a:rPr>
              <a:t> </a:t>
            </a:r>
            <a:r>
              <a:rPr lang="fr-FR" sz="2400" b="0" dirty="0" smtClean="0">
                <a:solidFill>
                  <a:srgbClr val="002060"/>
                </a:solidFill>
              </a:rPr>
              <a:t>les demandes des parties doivent être présentées dans un délai de 3 mois à compter de la notification de la sentence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la sentence rectificative est rendue dans un délai de 3 mois (</a:t>
            </a:r>
            <a:r>
              <a:rPr lang="fr-FR" sz="2000" b="0" dirty="0" smtClean="0">
                <a:solidFill>
                  <a:srgbClr val="002060"/>
                </a:solidFill>
              </a:rPr>
              <a:t>sauf convention contraire</a:t>
            </a:r>
            <a:r>
              <a:rPr lang="fr-FR" sz="2400" b="0" dirty="0" smtClean="0">
                <a:solidFill>
                  <a:srgbClr val="002060"/>
                </a:solidFill>
              </a:rPr>
              <a:t>) dans </a:t>
            </a:r>
            <a:r>
              <a:rPr lang="fr-FR" sz="2400" b="0" smtClean="0">
                <a:solidFill>
                  <a:srgbClr val="002060"/>
                </a:solidFill>
              </a:rPr>
              <a:t>les mêmes </a:t>
            </a:r>
            <a:r>
              <a:rPr lang="fr-FR" sz="2400" b="0" dirty="0" smtClean="0">
                <a:solidFill>
                  <a:srgbClr val="002060"/>
                </a:solidFill>
              </a:rPr>
              <a:t>formes que la sentence initiale</a:t>
            </a:r>
          </a:p>
          <a:p>
            <a:pPr marL="457200" lvl="1" indent="0">
              <a:lnSpc>
                <a:spcPct val="100000"/>
              </a:lnSpc>
              <a:spcBef>
                <a:spcPct val="0"/>
              </a:spcBef>
              <a:buClr>
                <a:srgbClr val="0000FF"/>
              </a:buClr>
              <a:buSzTx/>
              <a:buNone/>
            </a:pPr>
            <a:r>
              <a:rPr lang="fr-FR" sz="2000" b="0" dirty="0" smtClean="0">
                <a:solidFill>
                  <a:srgbClr val="002060"/>
                </a:solidFill>
              </a:rPr>
              <a:t>(art 1486)</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13</a:t>
            </a:r>
            <a:r>
              <a:rPr lang="fr-FR" sz="2400" b="1" dirty="0" smtClean="0">
                <a:solidFill>
                  <a:srgbClr val="990000"/>
                </a:solidFill>
                <a:latin typeface="Arial" pitchFamily="34" charset="0"/>
              </a:rPr>
              <a:t>. La sentence arbitrale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2818" name="Rectangle 2"/>
          <p:cNvSpPr>
            <a:spLocks noGrp="1" noChangeArrowheads="1"/>
          </p:cNvSpPr>
          <p:nvPr>
            <p:ph type="body" idx="1"/>
          </p:nvPr>
        </p:nvSpPr>
        <p:spPr bwMode="auto">
          <a:xfrm>
            <a:off x="914400" y="838200"/>
            <a:ext cx="8001000"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Zapf Dingbats" charset="2"/>
              <a:buChar char="*"/>
            </a:pPr>
            <a:r>
              <a:rPr lang="fr-FR" sz="2400" b="0" dirty="0">
                <a:solidFill>
                  <a:schemeClr val="tx1"/>
                </a:solidFill>
              </a:rPr>
              <a:t> </a:t>
            </a:r>
            <a:r>
              <a:rPr lang="fr-FR" sz="2800" dirty="0">
                <a:solidFill>
                  <a:srgbClr val="990000"/>
                </a:solidFill>
              </a:rPr>
              <a:t>les </a:t>
            </a:r>
            <a:r>
              <a:rPr lang="fr-FR" sz="2800" dirty="0" smtClean="0">
                <a:solidFill>
                  <a:srgbClr val="990000"/>
                </a:solidFill>
              </a:rPr>
              <a:t>modes alternatifs de règlement des conflits </a:t>
            </a:r>
            <a:r>
              <a:rPr lang="fr-FR" sz="2400" dirty="0">
                <a:solidFill>
                  <a:srgbClr val="228200"/>
                </a:solidFill>
              </a:rPr>
              <a:t>:</a:t>
            </a:r>
          </a:p>
          <a:p>
            <a:pPr marL="457200" lvl="1" indent="0">
              <a:lnSpc>
                <a:spcPct val="70000"/>
              </a:lnSpc>
              <a:spcBef>
                <a:spcPct val="0"/>
              </a:spcBef>
              <a:buClr>
                <a:srgbClr val="0000FF"/>
              </a:buClr>
              <a:buSzTx/>
              <a:buFont typeface="Zapf Dingbats" charset="2"/>
              <a:buNone/>
            </a:pPr>
            <a:endParaRPr lang="fr-FR" sz="2400" dirty="0">
              <a:solidFill>
                <a:srgbClr val="228200"/>
              </a:solidFill>
            </a:endParaRPr>
          </a:p>
          <a:p>
            <a:pPr marL="457200" lvl="1" indent="0">
              <a:lnSpc>
                <a:spcPct val="100000"/>
              </a:lnSpc>
              <a:spcBef>
                <a:spcPct val="0"/>
              </a:spcBef>
              <a:buClr>
                <a:srgbClr val="0000FF"/>
              </a:buClr>
              <a:buSzTx/>
              <a:buFont typeface="Wingdings" pitchFamily="2" charset="2"/>
              <a:buChar char="Ø"/>
            </a:pPr>
            <a:r>
              <a:rPr lang="fr-FR" sz="2400" dirty="0">
                <a:solidFill>
                  <a:schemeClr val="accent2"/>
                </a:solidFill>
              </a:rPr>
              <a:t> </a:t>
            </a:r>
            <a:r>
              <a:rPr lang="fr-FR" sz="2800" b="0" dirty="0" smtClean="0">
                <a:solidFill>
                  <a:srgbClr val="990000"/>
                </a:solidFill>
              </a:rPr>
              <a:t>l’arbitrage : </a:t>
            </a:r>
          </a:p>
          <a:p>
            <a:pPr marL="457200" lvl="1" indent="0">
              <a:lnSpc>
                <a:spcPct val="100000"/>
              </a:lnSpc>
              <a:spcBef>
                <a:spcPct val="0"/>
              </a:spcBef>
              <a:buClr>
                <a:srgbClr val="0000FF"/>
              </a:buClr>
              <a:buSzTx/>
              <a:buFont typeface="Wingdings" pitchFamily="2" charset="2"/>
              <a:buChar char="§"/>
            </a:pPr>
            <a:r>
              <a:rPr lang="fr-FR" sz="2800" b="0" dirty="0" smtClean="0">
                <a:solidFill>
                  <a:srgbClr val="228200"/>
                </a:solidFill>
              </a:rPr>
              <a:t>  un tribunal conventionnel</a:t>
            </a:r>
          </a:p>
          <a:p>
            <a:pPr marL="457200" lvl="1" indent="0">
              <a:lnSpc>
                <a:spcPct val="100000"/>
              </a:lnSpc>
              <a:spcBef>
                <a:spcPct val="0"/>
              </a:spcBef>
              <a:buClr>
                <a:srgbClr val="0000FF"/>
              </a:buClr>
              <a:buSzTx/>
              <a:buFont typeface="Wingdings" pitchFamily="2" charset="2"/>
              <a:buChar char="Ø"/>
            </a:pPr>
            <a:r>
              <a:rPr lang="fr-FR" sz="2800" b="0" dirty="0" smtClean="0">
                <a:solidFill>
                  <a:srgbClr val="228200"/>
                </a:solidFill>
              </a:rPr>
              <a:t> </a:t>
            </a:r>
            <a:r>
              <a:rPr lang="fr-FR" sz="2800" b="0" dirty="0" smtClean="0">
                <a:solidFill>
                  <a:srgbClr val="990000"/>
                </a:solidFill>
              </a:rPr>
              <a:t>la médiation et la conciliation :</a:t>
            </a:r>
          </a:p>
          <a:p>
            <a:pPr marL="457200" lvl="1" indent="0">
              <a:lnSpc>
                <a:spcPct val="100000"/>
              </a:lnSpc>
              <a:spcBef>
                <a:spcPct val="0"/>
              </a:spcBef>
              <a:buClr>
                <a:srgbClr val="0000FF"/>
              </a:buClr>
              <a:buSzTx/>
              <a:buFont typeface="Wingdings" pitchFamily="2" charset="2"/>
              <a:buChar char="§"/>
            </a:pPr>
            <a:r>
              <a:rPr lang="fr-FR" sz="2800" b="0" dirty="0" smtClean="0">
                <a:solidFill>
                  <a:srgbClr val="228200"/>
                </a:solidFill>
              </a:rPr>
              <a:t>  </a:t>
            </a:r>
            <a:r>
              <a:rPr lang="fr-FR" sz="2800" b="0" dirty="0" smtClean="0">
                <a:solidFill>
                  <a:schemeClr val="accent5">
                    <a:lumMod val="25000"/>
                  </a:schemeClr>
                </a:solidFill>
              </a:rPr>
              <a:t>la recherche d’une solution par les parties avec l’aide d’un médiateur ou d’un conciliateur</a:t>
            </a:r>
          </a:p>
          <a:p>
            <a:pPr marL="457200" lvl="1" indent="0">
              <a:lnSpc>
                <a:spcPct val="100000"/>
              </a:lnSpc>
              <a:spcBef>
                <a:spcPct val="0"/>
              </a:spcBef>
              <a:buClr>
                <a:srgbClr val="0000FF"/>
              </a:buClr>
              <a:buSzTx/>
              <a:buFont typeface="Wingdings" pitchFamily="2" charset="2"/>
              <a:buChar char="Ø"/>
            </a:pPr>
            <a:r>
              <a:rPr lang="fr-FR" sz="2800" b="0" dirty="0" smtClean="0">
                <a:solidFill>
                  <a:srgbClr val="228200"/>
                </a:solidFill>
              </a:rPr>
              <a:t> </a:t>
            </a:r>
            <a:r>
              <a:rPr lang="fr-FR" sz="2800" b="0" dirty="0" smtClean="0">
                <a:solidFill>
                  <a:srgbClr val="990000"/>
                </a:solidFill>
              </a:rPr>
              <a:t>la procédure participative :</a:t>
            </a:r>
            <a:endParaRPr lang="fr-FR" sz="2800" b="0" dirty="0">
              <a:solidFill>
                <a:srgbClr val="990000"/>
              </a:solidFill>
            </a:endParaRPr>
          </a:p>
          <a:p>
            <a:pPr marL="457200" lvl="1" indent="0">
              <a:lnSpc>
                <a:spcPct val="100000"/>
              </a:lnSpc>
              <a:spcBef>
                <a:spcPct val="0"/>
              </a:spcBef>
              <a:buClr>
                <a:srgbClr val="0000FF"/>
              </a:buClr>
              <a:buSzTx/>
              <a:buFont typeface="Wingdings" pitchFamily="2" charset="2"/>
              <a:buChar char="§"/>
            </a:pPr>
            <a:r>
              <a:rPr lang="fr-FR" sz="2800" b="0" dirty="0">
                <a:solidFill>
                  <a:schemeClr val="tx1"/>
                </a:solidFill>
              </a:rPr>
              <a:t> </a:t>
            </a:r>
            <a:r>
              <a:rPr lang="fr-FR" sz="2800" b="0" dirty="0" smtClean="0">
                <a:solidFill>
                  <a:schemeClr val="tx1"/>
                </a:solidFill>
              </a:rPr>
              <a:t> </a:t>
            </a:r>
            <a:r>
              <a:rPr lang="fr-FR" sz="2800" b="0" dirty="0" smtClean="0">
                <a:solidFill>
                  <a:schemeClr val="accent5">
                    <a:lumMod val="25000"/>
                  </a:schemeClr>
                </a:solidFill>
              </a:rPr>
              <a:t>la recherche d’un accord des parties avec l’aide de leurs avocats </a:t>
            </a:r>
            <a:r>
              <a:rPr lang="fr-FR" sz="2000" b="0" dirty="0" smtClean="0">
                <a:solidFill>
                  <a:schemeClr val="accent5">
                    <a:lumMod val="25000"/>
                  </a:schemeClr>
                </a:solidFill>
              </a:rPr>
              <a:t>(décret du 20 janvier 2012)</a:t>
            </a:r>
            <a:endParaRPr lang="fr-FR" sz="2000" b="0" dirty="0">
              <a:solidFill>
                <a:schemeClr val="accent5">
                  <a:lumMod val="25000"/>
                </a:schemeClr>
              </a:solidFill>
            </a:endParaRPr>
          </a:p>
          <a:p>
            <a:pPr marL="457200" lvl="1" indent="0">
              <a:lnSpc>
                <a:spcPct val="100000"/>
              </a:lnSpc>
              <a:spcBef>
                <a:spcPct val="0"/>
              </a:spcBef>
              <a:buClr>
                <a:srgbClr val="0000FF"/>
              </a:buClr>
              <a:buSzTx/>
              <a:buFont typeface="Wingdings" pitchFamily="2" charset="2"/>
              <a:buNone/>
            </a:pPr>
            <a:endParaRPr lang="fr-FR" sz="1800" b="0" dirty="0">
              <a:solidFill>
                <a:srgbClr val="000099"/>
              </a:solidFill>
            </a:endParaRPr>
          </a:p>
          <a:p>
            <a:pPr marL="457200" lvl="1" indent="0">
              <a:lnSpc>
                <a:spcPct val="100000"/>
              </a:lnSpc>
              <a:spcBef>
                <a:spcPct val="0"/>
              </a:spcBef>
              <a:buClr>
                <a:srgbClr val="0000FF"/>
              </a:buClr>
              <a:buSzTx/>
              <a:buNone/>
            </a:pPr>
            <a:endParaRPr lang="fr-FR" sz="1800" b="0" dirty="0">
              <a:solidFill>
                <a:schemeClr val="tx1"/>
              </a:solidFill>
            </a:endParaRPr>
          </a:p>
          <a:p>
            <a:pPr marL="457200" lvl="1" indent="0">
              <a:lnSpc>
                <a:spcPct val="100000"/>
              </a:lnSpc>
              <a:spcBef>
                <a:spcPct val="0"/>
              </a:spcBef>
              <a:buClr>
                <a:srgbClr val="0000FF"/>
              </a:buClr>
              <a:buSzTx/>
              <a:buFont typeface="Wingdings" pitchFamily="2" charset="2"/>
              <a:buNone/>
            </a:pPr>
            <a:endParaRPr lang="fr-FR" sz="2400" b="0" dirty="0">
              <a:solidFill>
                <a:schemeClr val="tx1"/>
              </a:solidFill>
            </a:endParaRPr>
          </a:p>
        </p:txBody>
      </p:sp>
      <p:sp>
        <p:nvSpPr>
          <p:cNvPr id="802819"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a:latin typeface="Arial" pitchFamily="34" charset="0"/>
              </a:rPr>
              <a:t>0. </a:t>
            </a:r>
            <a:r>
              <a:rPr lang="fr-FR" sz="2400" b="1" dirty="0" smtClean="0">
                <a:solidFill>
                  <a:srgbClr val="990000"/>
                </a:solidFill>
                <a:latin typeface="Arial" pitchFamily="34" charset="0"/>
              </a:rPr>
              <a:t>Préambule </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66" name="Rectangle 2"/>
          <p:cNvSpPr>
            <a:spLocks noGrp="1" noChangeArrowheads="1"/>
          </p:cNvSpPr>
          <p:nvPr>
            <p:ph type="body" idx="1"/>
          </p:nvPr>
        </p:nvSpPr>
        <p:spPr bwMode="auto">
          <a:xfrm>
            <a:off x="990600" y="685800"/>
            <a:ext cx="7696200" cy="5562600"/>
          </a:xfrm>
          <a:noFill/>
          <a:ln w="12700">
            <a:miter lim="800000"/>
            <a:headEnd/>
            <a:tailEnd/>
          </a:ln>
        </p:spPr>
        <p:txBody>
          <a:bodyPr vert="horz" wrap="square" lIns="90487" tIns="44450" rIns="90487" bIns="44450" numCol="1" anchor="t" anchorCtr="0" compatLnSpc="1">
            <a:prstTxWarp prst="textNoShape">
              <a:avLst/>
            </a:prstTxWarp>
          </a:bodyPr>
          <a:lstStyle/>
          <a:p>
            <a:pPr marL="457200" indent="-457200">
              <a:lnSpc>
                <a:spcPct val="100000"/>
              </a:lnSpc>
              <a:spcBef>
                <a:spcPct val="0"/>
              </a:spcBef>
              <a:spcAft>
                <a:spcPct val="0"/>
              </a:spcAft>
              <a:buFont typeface="Times" pitchFamily="18" charset="0"/>
              <a:buNone/>
            </a:pPr>
            <a:r>
              <a:rPr lang="fr-FR" sz="2400" b="0" dirty="0">
                <a:solidFill>
                  <a:schemeClr val="tx1"/>
                </a:solidFill>
              </a:rPr>
              <a:t>2ème PARTIE : </a:t>
            </a:r>
            <a:r>
              <a:rPr lang="fr-FR" sz="2400" b="0" dirty="0" smtClean="0">
                <a:solidFill>
                  <a:srgbClr val="990000"/>
                </a:solidFill>
              </a:rPr>
              <a:t>la procédure conventionnelle</a:t>
            </a:r>
            <a:r>
              <a:rPr lang="fr-FR" sz="2400" b="0" dirty="0" smtClean="0">
                <a:solidFill>
                  <a:schemeClr val="tx1"/>
                </a:solidFill>
              </a:rPr>
              <a:t> </a:t>
            </a:r>
            <a:r>
              <a:rPr lang="fr-FR" sz="2400" b="0" dirty="0">
                <a:solidFill>
                  <a:schemeClr val="tx1"/>
                </a:solidFill>
              </a:rPr>
              <a:t>:</a:t>
            </a:r>
          </a:p>
          <a:p>
            <a:pPr marL="457200" indent="-457200">
              <a:lnSpc>
                <a:spcPct val="100000"/>
              </a:lnSpc>
              <a:spcBef>
                <a:spcPct val="0"/>
              </a:spcBef>
              <a:spcAft>
                <a:spcPct val="0"/>
              </a:spcAft>
              <a:buFont typeface="Times" pitchFamily="18" charset="0"/>
              <a:buNone/>
            </a:pPr>
            <a:endParaRPr lang="fr-FR" sz="2400" b="0" dirty="0">
              <a:solidFill>
                <a:schemeClr val="tx1"/>
              </a:solidFill>
            </a:endParaRPr>
          </a:p>
          <a:p>
            <a:pPr marL="457200" indent="-457200">
              <a:lnSpc>
                <a:spcPct val="100000"/>
              </a:lnSpc>
              <a:spcBef>
                <a:spcPct val="0"/>
              </a:spcBef>
              <a:spcAft>
                <a:spcPct val="0"/>
              </a:spcAft>
              <a:buFont typeface="Times" pitchFamily="18" charset="0"/>
              <a:buAutoNum type="arabicPeriod"/>
            </a:pPr>
            <a:r>
              <a:rPr lang="fr-FR" sz="2400" b="0" dirty="0">
                <a:solidFill>
                  <a:schemeClr val="tx1"/>
                </a:solidFill>
              </a:rPr>
              <a:t>l</a:t>
            </a:r>
            <a:r>
              <a:rPr lang="fr-FR" sz="2400" b="0" dirty="0" smtClean="0">
                <a:solidFill>
                  <a:schemeClr val="tx1"/>
                </a:solidFill>
              </a:rPr>
              <a:t>a convention de procédure participative</a:t>
            </a:r>
          </a:p>
          <a:p>
            <a:pPr marL="457200" indent="-457200">
              <a:lnSpc>
                <a:spcPct val="100000"/>
              </a:lnSpc>
              <a:spcBef>
                <a:spcPct val="0"/>
              </a:spcBef>
              <a:spcAft>
                <a:spcPct val="0"/>
              </a:spcAft>
              <a:buFont typeface="Times" pitchFamily="18" charset="0"/>
              <a:buAutoNum type="arabicPeriod"/>
            </a:pPr>
            <a:r>
              <a:rPr lang="fr-FR" sz="2400" b="0" dirty="0">
                <a:solidFill>
                  <a:schemeClr val="tx1"/>
                </a:solidFill>
              </a:rPr>
              <a:t>l</a:t>
            </a:r>
            <a:r>
              <a:rPr lang="fr-FR" sz="2400" b="0" dirty="0" smtClean="0">
                <a:solidFill>
                  <a:schemeClr val="tx1"/>
                </a:solidFill>
              </a:rPr>
              <a:t>e recours à un expert</a:t>
            </a:r>
          </a:p>
          <a:p>
            <a:pPr marL="457200" indent="-457200">
              <a:lnSpc>
                <a:spcPct val="100000"/>
              </a:lnSpc>
              <a:spcBef>
                <a:spcPct val="0"/>
              </a:spcBef>
              <a:spcAft>
                <a:spcPct val="0"/>
              </a:spcAft>
              <a:buFont typeface="Times" pitchFamily="18" charset="0"/>
              <a:buAutoNum type="arabicPeriod"/>
            </a:pPr>
            <a:r>
              <a:rPr lang="fr-FR" sz="2400" b="0" dirty="0">
                <a:solidFill>
                  <a:schemeClr val="tx1"/>
                </a:solidFill>
              </a:rPr>
              <a:t>l</a:t>
            </a:r>
            <a:r>
              <a:rPr lang="fr-FR" sz="2400" b="0" dirty="0" smtClean="0">
                <a:solidFill>
                  <a:schemeClr val="tx1"/>
                </a:solidFill>
              </a:rPr>
              <a:t>’acceptation de la mission d’expertise</a:t>
            </a:r>
          </a:p>
          <a:p>
            <a:pPr marL="457200" indent="-457200">
              <a:lnSpc>
                <a:spcPct val="100000"/>
              </a:lnSpc>
              <a:spcBef>
                <a:spcPct val="0"/>
              </a:spcBef>
              <a:spcAft>
                <a:spcPct val="0"/>
              </a:spcAft>
              <a:buFont typeface="Times" pitchFamily="18" charset="0"/>
              <a:buAutoNum type="arabicPeriod"/>
            </a:pPr>
            <a:r>
              <a:rPr lang="fr-FR" sz="2400" b="0" dirty="0" smtClean="0">
                <a:solidFill>
                  <a:schemeClr val="tx1"/>
                </a:solidFill>
              </a:rPr>
              <a:t>la modification de la mission</a:t>
            </a:r>
            <a:endParaRPr lang="fr-FR" sz="2400" b="0" dirty="0">
              <a:solidFill>
                <a:schemeClr val="tx1"/>
              </a:solidFill>
            </a:endParaRPr>
          </a:p>
          <a:p>
            <a:pPr marL="457200" indent="-457200">
              <a:lnSpc>
                <a:spcPct val="100000"/>
              </a:lnSpc>
              <a:spcBef>
                <a:spcPct val="0"/>
              </a:spcBef>
              <a:spcAft>
                <a:spcPct val="0"/>
              </a:spcAft>
              <a:buFont typeface="Times" pitchFamily="18" charset="0"/>
              <a:buAutoNum type="arabicPeriod"/>
            </a:pPr>
            <a:r>
              <a:rPr lang="fr-FR" sz="2400" b="0" dirty="0">
                <a:solidFill>
                  <a:schemeClr val="tx1"/>
                </a:solidFill>
              </a:rPr>
              <a:t>l</a:t>
            </a:r>
            <a:r>
              <a:rPr lang="fr-FR" sz="2400" b="0" dirty="0" smtClean="0">
                <a:solidFill>
                  <a:schemeClr val="tx1"/>
                </a:solidFill>
              </a:rPr>
              <a:t>es qualités de l’expert</a:t>
            </a:r>
          </a:p>
          <a:p>
            <a:pPr marL="457200" indent="-457200">
              <a:lnSpc>
                <a:spcPct val="100000"/>
              </a:lnSpc>
              <a:spcBef>
                <a:spcPct val="0"/>
              </a:spcBef>
              <a:spcAft>
                <a:spcPct val="0"/>
              </a:spcAft>
              <a:buFont typeface="Times" pitchFamily="18" charset="0"/>
              <a:buAutoNum type="arabicPeriod"/>
            </a:pPr>
            <a:r>
              <a:rPr lang="fr-FR" sz="2400" b="0" dirty="0" smtClean="0">
                <a:solidFill>
                  <a:schemeClr val="tx1"/>
                </a:solidFill>
              </a:rPr>
              <a:t>la lettre de mission</a:t>
            </a:r>
          </a:p>
          <a:p>
            <a:pPr marL="457200" indent="-457200">
              <a:lnSpc>
                <a:spcPct val="100000"/>
              </a:lnSpc>
              <a:spcBef>
                <a:spcPct val="0"/>
              </a:spcBef>
              <a:spcAft>
                <a:spcPct val="0"/>
              </a:spcAft>
              <a:buFont typeface="Times" pitchFamily="18" charset="0"/>
              <a:buAutoNum type="arabicPeriod"/>
            </a:pPr>
            <a:r>
              <a:rPr lang="fr-FR" sz="2400" b="0" dirty="0" smtClean="0">
                <a:solidFill>
                  <a:schemeClr val="tx1"/>
                </a:solidFill>
              </a:rPr>
              <a:t>l’exercice de la mission d’expertise</a:t>
            </a:r>
          </a:p>
          <a:p>
            <a:pPr marL="457200" indent="-457200">
              <a:lnSpc>
                <a:spcPct val="100000"/>
              </a:lnSpc>
              <a:spcBef>
                <a:spcPct val="0"/>
              </a:spcBef>
              <a:spcAft>
                <a:spcPct val="0"/>
              </a:spcAft>
              <a:buFont typeface="Times" pitchFamily="18" charset="0"/>
              <a:buAutoNum type="arabicPeriod"/>
            </a:pPr>
            <a:r>
              <a:rPr lang="fr-FR" sz="2400" b="0" dirty="0">
                <a:solidFill>
                  <a:schemeClr val="tx1"/>
                </a:solidFill>
              </a:rPr>
              <a:t>l</a:t>
            </a:r>
            <a:r>
              <a:rPr lang="fr-FR" sz="2400" b="0" dirty="0" smtClean="0">
                <a:solidFill>
                  <a:schemeClr val="tx1"/>
                </a:solidFill>
              </a:rPr>
              <a:t>a rémunération de l’expert</a:t>
            </a:r>
            <a:endParaRPr lang="fr-FR" sz="2400" b="0" dirty="0">
              <a:solidFill>
                <a:schemeClr val="tx1"/>
              </a:solidFill>
            </a:endParaRPr>
          </a:p>
          <a:p>
            <a:pPr marL="457200" indent="-457200">
              <a:lnSpc>
                <a:spcPct val="100000"/>
              </a:lnSpc>
              <a:spcBef>
                <a:spcPct val="0"/>
              </a:spcBef>
              <a:spcAft>
                <a:spcPct val="0"/>
              </a:spcAft>
              <a:buFont typeface="Times" pitchFamily="18" charset="0"/>
              <a:buAutoNum type="arabicPeriod"/>
            </a:pPr>
            <a:r>
              <a:rPr lang="fr-FR" sz="2400" b="0" dirty="0">
                <a:solidFill>
                  <a:schemeClr val="tx1"/>
                </a:solidFill>
              </a:rPr>
              <a:t>l</a:t>
            </a:r>
            <a:r>
              <a:rPr lang="fr-FR" sz="2400" b="0" dirty="0" smtClean="0">
                <a:solidFill>
                  <a:schemeClr val="tx1"/>
                </a:solidFill>
              </a:rPr>
              <a:t>e rapport d’expertise</a:t>
            </a:r>
          </a:p>
          <a:p>
            <a:pPr marL="457200" indent="-457200">
              <a:lnSpc>
                <a:spcPct val="100000"/>
              </a:lnSpc>
              <a:spcBef>
                <a:spcPct val="0"/>
              </a:spcBef>
              <a:spcAft>
                <a:spcPct val="0"/>
              </a:spcAft>
              <a:buFont typeface="Times" pitchFamily="18" charset="0"/>
              <a:buAutoNum type="arabicPeriod"/>
            </a:pPr>
            <a:r>
              <a:rPr lang="fr-FR" sz="2400" b="0" dirty="0" smtClean="0">
                <a:solidFill>
                  <a:schemeClr val="tx1"/>
                </a:solidFill>
              </a:rPr>
              <a:t>l’issue de la procédure</a:t>
            </a:r>
            <a:endParaRPr lang="fr-FR" sz="2400" b="0" dirty="0">
              <a:solidFill>
                <a:schemeClr val="tx1"/>
              </a:solidFill>
            </a:endParaRPr>
          </a:p>
        </p:txBody>
      </p:sp>
      <p:sp>
        <p:nvSpPr>
          <p:cNvPr id="753667" name="Rectangle 3"/>
          <p:cNvSpPr>
            <a:spLocks noGrp="1" noChangeArrowheads="1"/>
          </p:cNvSpPr>
          <p:nvPr>
            <p:ph type="title"/>
          </p:nvPr>
        </p:nvSpPr>
        <p:spPr bwMode="auto">
          <a:xfrm>
            <a:off x="990600" y="0"/>
            <a:ext cx="7772400" cy="228600"/>
          </a:xfrm>
          <a:noFill/>
          <a:ln w="12700">
            <a:miter lim="800000"/>
            <a:headEnd/>
            <a:tailEnd/>
          </a:ln>
        </p:spPr>
        <p:txBody>
          <a:bodyPr vert="horz" wrap="square" lIns="91440" tIns="45720" rIns="91440" bIns="45720" numCol="1" anchor="t" anchorCtr="0" compatLnSpc="1">
            <a:prstTxWarp prst="textNoShape">
              <a:avLst/>
            </a:prstTxWarp>
          </a:bodyPr>
          <a:lstStyle/>
          <a:p>
            <a:pPr algn="l"/>
            <a:r>
              <a:rPr lang="fr-FR" sz="2400" b="1">
                <a:latin typeface="Arial" pitchFamily="34" charset="0"/>
              </a:rPr>
              <a:t>Programme du séminaire</a:t>
            </a:r>
            <a:endParaRPr lang="fr-FR" sz="2400">
              <a:latin typeface="Arial" pitchFamily="34" charset="0"/>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body" idx="1"/>
          </p:nvPr>
        </p:nvSpPr>
        <p:spPr bwMode="auto">
          <a:xfrm>
            <a:off x="971600" y="1295400"/>
            <a:ext cx="7258000" cy="465388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rgbClr val="0000FF"/>
              </a:buClr>
              <a:buFont typeface="Zapf Dingbats" charset="2"/>
              <a:buChar char="*"/>
            </a:pPr>
            <a:r>
              <a:rPr lang="fr-FR" sz="2400" dirty="0">
                <a:solidFill>
                  <a:schemeClr val="tx1"/>
                </a:solidFill>
              </a:rPr>
              <a:t> </a:t>
            </a:r>
            <a:r>
              <a:rPr lang="fr-FR" sz="2400" dirty="0" smtClean="0">
                <a:solidFill>
                  <a:srgbClr val="990000"/>
                </a:solidFill>
              </a:rPr>
              <a:t>la convention de procédure participative</a:t>
            </a:r>
            <a:endParaRPr lang="fr-FR" sz="2400" b="0" dirty="0">
              <a:solidFill>
                <a:srgbClr val="990000"/>
              </a:solidFill>
            </a:endParaRPr>
          </a:p>
          <a:p>
            <a:pPr marL="457200" lvl="1" indent="0">
              <a:lnSpc>
                <a:spcPct val="100000"/>
              </a:lnSpc>
              <a:spcBef>
                <a:spcPct val="0"/>
              </a:spcBef>
              <a:buClr>
                <a:schemeClr val="tx1"/>
              </a:buClr>
              <a:buSzTx/>
              <a:buFont typeface="Wingdings" pitchFamily="2" charset="2"/>
              <a:buChar char="2"/>
            </a:pPr>
            <a:r>
              <a:rPr lang="fr-FR" sz="2400" b="0" dirty="0">
                <a:solidFill>
                  <a:schemeClr val="tx1"/>
                </a:solidFill>
              </a:rPr>
              <a:t> </a:t>
            </a:r>
            <a:r>
              <a:rPr lang="fr-FR" sz="2000" b="0" dirty="0" smtClean="0">
                <a:solidFill>
                  <a:schemeClr val="tx1"/>
                </a:solidFill>
              </a:rPr>
              <a:t> code civil</a:t>
            </a:r>
          </a:p>
          <a:p>
            <a:pPr marL="457200" lvl="1" indent="0">
              <a:lnSpc>
                <a:spcPct val="100000"/>
              </a:lnSpc>
              <a:spcBef>
                <a:spcPct val="0"/>
              </a:spcBef>
              <a:buClr>
                <a:schemeClr val="tx1"/>
              </a:buClr>
              <a:buSzTx/>
              <a:buNone/>
            </a:pPr>
            <a:r>
              <a:rPr lang="fr-FR" sz="2000" b="0" dirty="0" smtClean="0">
                <a:solidFill>
                  <a:schemeClr val="tx1"/>
                </a:solidFill>
              </a:rPr>
              <a:t>     livre III – titre XVII - articles 2062 à 2068 </a:t>
            </a:r>
          </a:p>
          <a:p>
            <a:pPr marL="457200" lvl="1" indent="0">
              <a:lnSpc>
                <a:spcPct val="100000"/>
              </a:lnSpc>
              <a:spcBef>
                <a:spcPct val="0"/>
              </a:spcBef>
              <a:buClr>
                <a:schemeClr val="tx1"/>
              </a:buClr>
              <a:buSzTx/>
              <a:buNone/>
            </a:pPr>
            <a:r>
              <a:rPr lang="fr-FR" sz="2000" b="0" dirty="0" smtClean="0">
                <a:solidFill>
                  <a:srgbClr val="990000"/>
                </a:solidFill>
              </a:rPr>
              <a:t>     loi n° 2010-1609 du 22 décembre 2010 – art 37</a:t>
            </a:r>
          </a:p>
          <a:p>
            <a:pPr marL="457200" lvl="1" indent="0">
              <a:lnSpc>
                <a:spcPct val="100000"/>
              </a:lnSpc>
              <a:spcBef>
                <a:spcPct val="0"/>
              </a:spcBef>
              <a:buClr>
                <a:schemeClr val="tx1"/>
              </a:buClr>
              <a:buSzTx/>
              <a:buNone/>
            </a:pPr>
            <a:endParaRPr lang="fr-FR" sz="2000" b="0" dirty="0">
              <a:solidFill>
                <a:schemeClr val="tx1"/>
              </a:solidFill>
            </a:endParaRPr>
          </a:p>
          <a:p>
            <a:pPr>
              <a:lnSpc>
                <a:spcPct val="100000"/>
              </a:lnSpc>
              <a:spcBef>
                <a:spcPct val="0"/>
              </a:spcBef>
              <a:spcAft>
                <a:spcPct val="0"/>
              </a:spcAft>
              <a:buClr>
                <a:srgbClr val="0000FF"/>
              </a:buClr>
              <a:buFont typeface="Zapf Dingbats" charset="2"/>
              <a:buChar char="*"/>
            </a:pPr>
            <a:r>
              <a:rPr lang="fr-FR" sz="2400" dirty="0">
                <a:solidFill>
                  <a:schemeClr val="tx1"/>
                </a:solidFill>
              </a:rPr>
              <a:t> </a:t>
            </a:r>
            <a:r>
              <a:rPr lang="fr-FR" sz="2400" dirty="0" smtClean="0">
                <a:solidFill>
                  <a:srgbClr val="990000"/>
                </a:solidFill>
              </a:rPr>
              <a:t>3 modes de résolution des différends :</a:t>
            </a:r>
            <a:endParaRPr lang="fr-FR" sz="2400" b="0" dirty="0" smtClean="0">
              <a:solidFill>
                <a:srgbClr val="990000"/>
              </a:solidFill>
            </a:endParaRPr>
          </a:p>
          <a:p>
            <a:pPr marL="457200" lvl="1" indent="0">
              <a:lnSpc>
                <a:spcPct val="100000"/>
              </a:lnSpc>
              <a:spcBef>
                <a:spcPct val="0"/>
              </a:spcBef>
              <a:buClr>
                <a:schemeClr val="tx1"/>
              </a:buClr>
              <a:buSzTx/>
              <a:buFont typeface="Wingdings" pitchFamily="2" charset="2"/>
              <a:buChar char="2"/>
            </a:pPr>
            <a:r>
              <a:rPr lang="fr-FR" sz="2400" b="0" dirty="0" smtClean="0">
                <a:solidFill>
                  <a:schemeClr val="tx1"/>
                </a:solidFill>
              </a:rPr>
              <a:t> </a:t>
            </a:r>
            <a:r>
              <a:rPr lang="fr-FR" sz="2000" b="0" dirty="0" smtClean="0">
                <a:solidFill>
                  <a:schemeClr val="tx1"/>
                </a:solidFill>
              </a:rPr>
              <a:t> </a:t>
            </a:r>
            <a:r>
              <a:rPr lang="fr-FR" sz="2000" dirty="0" smtClean="0">
                <a:solidFill>
                  <a:srgbClr val="990000"/>
                </a:solidFill>
              </a:rPr>
              <a:t>la médiation conventionnelle</a:t>
            </a:r>
          </a:p>
          <a:p>
            <a:pPr marL="457200" lvl="1" indent="0">
              <a:lnSpc>
                <a:spcPct val="100000"/>
              </a:lnSpc>
              <a:spcBef>
                <a:spcPct val="0"/>
              </a:spcBef>
              <a:buClr>
                <a:schemeClr val="tx1"/>
              </a:buClr>
              <a:buSzTx/>
              <a:buNone/>
            </a:pPr>
            <a:r>
              <a:rPr lang="fr-FR" sz="2000" b="0" dirty="0" smtClean="0">
                <a:solidFill>
                  <a:schemeClr val="tx1"/>
                </a:solidFill>
              </a:rPr>
              <a:t>      CPC articles 1532 à 1535</a:t>
            </a:r>
          </a:p>
          <a:p>
            <a:pPr marL="457200" lvl="1" indent="0">
              <a:lnSpc>
                <a:spcPct val="100000"/>
              </a:lnSpc>
              <a:spcBef>
                <a:spcPct val="0"/>
              </a:spcBef>
              <a:buClr>
                <a:schemeClr val="tx1"/>
              </a:buClr>
              <a:buSzTx/>
              <a:buFont typeface="Wingdings" pitchFamily="2" charset="2"/>
              <a:buChar char="2"/>
            </a:pPr>
            <a:r>
              <a:rPr lang="fr-FR" sz="2000" b="0" dirty="0" smtClean="0">
                <a:solidFill>
                  <a:schemeClr val="tx1"/>
                </a:solidFill>
              </a:rPr>
              <a:t> </a:t>
            </a:r>
            <a:r>
              <a:rPr lang="fr-FR" sz="2000" dirty="0" smtClean="0">
                <a:solidFill>
                  <a:srgbClr val="990000"/>
                </a:solidFill>
              </a:rPr>
              <a:t>la conciliation menée par un conciliateur de justice</a:t>
            </a:r>
          </a:p>
          <a:p>
            <a:pPr marL="457200" lvl="1" indent="0">
              <a:lnSpc>
                <a:spcPct val="100000"/>
              </a:lnSpc>
              <a:spcBef>
                <a:spcPct val="0"/>
              </a:spcBef>
              <a:buClr>
                <a:schemeClr val="tx1"/>
              </a:buClr>
              <a:buSzTx/>
              <a:buNone/>
            </a:pPr>
            <a:r>
              <a:rPr lang="fr-FR" sz="2000" b="0" dirty="0" smtClean="0">
                <a:solidFill>
                  <a:schemeClr val="tx1"/>
                </a:solidFill>
              </a:rPr>
              <a:t>    CPC articles 1536 à 1541</a:t>
            </a:r>
          </a:p>
          <a:p>
            <a:pPr marL="457200" lvl="1" indent="0">
              <a:lnSpc>
                <a:spcPct val="100000"/>
              </a:lnSpc>
              <a:spcBef>
                <a:spcPct val="0"/>
              </a:spcBef>
              <a:buClr>
                <a:schemeClr val="tx1"/>
              </a:buClr>
              <a:buSzTx/>
              <a:buFont typeface="Wingdings" pitchFamily="2" charset="2"/>
              <a:buChar char="2"/>
            </a:pPr>
            <a:r>
              <a:rPr lang="fr-FR" sz="2000" b="0" dirty="0" smtClean="0">
                <a:solidFill>
                  <a:schemeClr val="tx1"/>
                </a:solidFill>
              </a:rPr>
              <a:t>  </a:t>
            </a:r>
            <a:r>
              <a:rPr lang="fr-FR" sz="2000" dirty="0" smtClean="0">
                <a:solidFill>
                  <a:srgbClr val="990000"/>
                </a:solidFill>
              </a:rPr>
              <a:t>la procédure participative</a:t>
            </a:r>
          </a:p>
          <a:p>
            <a:pPr marL="457200" lvl="1" indent="0">
              <a:lnSpc>
                <a:spcPct val="100000"/>
              </a:lnSpc>
              <a:spcBef>
                <a:spcPct val="0"/>
              </a:spcBef>
              <a:buClr>
                <a:schemeClr val="tx1"/>
              </a:buClr>
              <a:buSzTx/>
              <a:buNone/>
            </a:pPr>
            <a:r>
              <a:rPr lang="fr-FR" sz="2000" b="0" dirty="0" smtClean="0">
                <a:solidFill>
                  <a:schemeClr val="tx1"/>
                </a:solidFill>
              </a:rPr>
              <a:t>      CPC articles 1542 à 1568</a:t>
            </a:r>
            <a:endParaRPr lang="fr-FR" sz="2000" b="0" dirty="0" smtClean="0">
              <a:solidFill>
                <a:srgbClr val="990000"/>
              </a:solidFill>
            </a:endParaRPr>
          </a:p>
          <a:p>
            <a:pPr>
              <a:lnSpc>
                <a:spcPct val="100000"/>
              </a:lnSpc>
              <a:spcBef>
                <a:spcPct val="0"/>
              </a:spcBef>
              <a:spcAft>
                <a:spcPct val="0"/>
              </a:spcAft>
              <a:buClr>
                <a:srgbClr val="0000FF"/>
              </a:buClr>
            </a:pPr>
            <a:r>
              <a:rPr lang="fr-FR" sz="2000" b="0" dirty="0" smtClean="0">
                <a:solidFill>
                  <a:srgbClr val="990000"/>
                </a:solidFill>
              </a:rPr>
              <a:t>            décret n° 2012-66 du 20 janvier 2012</a:t>
            </a:r>
          </a:p>
          <a:p>
            <a:pPr>
              <a:lnSpc>
                <a:spcPct val="100000"/>
              </a:lnSpc>
              <a:spcBef>
                <a:spcPct val="0"/>
              </a:spcBef>
              <a:spcAft>
                <a:spcPct val="0"/>
              </a:spcAft>
              <a:buClr>
                <a:srgbClr val="0000FF"/>
              </a:buClr>
            </a:pPr>
            <a:endParaRPr lang="fr-FR" sz="2000" b="0" dirty="0">
              <a:solidFill>
                <a:srgbClr val="990000"/>
              </a:solidFill>
            </a:endParaRPr>
          </a:p>
        </p:txBody>
      </p:sp>
      <p:sp>
        <p:nvSpPr>
          <p:cNvPr id="534531"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a:latin typeface="Arial" pitchFamily="34" charset="0"/>
              </a:rPr>
              <a:t>Les textes applicables</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body" idx="1"/>
          </p:nvPr>
        </p:nvSpPr>
        <p:spPr bwMode="auto">
          <a:xfrm>
            <a:off x="1447800" y="1295400"/>
            <a:ext cx="6781800" cy="465388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rgbClr val="0000FF"/>
              </a:buClr>
              <a:buFont typeface="Zapf Dingbats" charset="2"/>
              <a:buChar char="*"/>
            </a:pPr>
            <a:r>
              <a:rPr lang="fr-FR" sz="2400" dirty="0">
                <a:solidFill>
                  <a:schemeClr val="tx1"/>
                </a:solidFill>
              </a:rPr>
              <a:t> </a:t>
            </a:r>
            <a:r>
              <a:rPr lang="fr-FR" sz="2400" dirty="0" smtClean="0">
                <a:solidFill>
                  <a:srgbClr val="990000"/>
                </a:solidFill>
              </a:rPr>
              <a:t>la convention de procédure participative</a:t>
            </a:r>
            <a:endParaRPr lang="fr-FR" sz="2400" b="0" dirty="0">
              <a:solidFill>
                <a:srgbClr val="990000"/>
              </a:solidFill>
            </a:endParaRPr>
          </a:p>
          <a:p>
            <a:pPr marL="457200" lvl="1" indent="0">
              <a:lnSpc>
                <a:spcPct val="100000"/>
              </a:lnSpc>
              <a:spcBef>
                <a:spcPct val="0"/>
              </a:spcBef>
              <a:buClr>
                <a:schemeClr val="tx1"/>
              </a:buClr>
              <a:buSzTx/>
              <a:buFont typeface="Wingdings" pitchFamily="2" charset="2"/>
              <a:buChar char="2"/>
            </a:pPr>
            <a:r>
              <a:rPr lang="fr-FR" sz="2400" b="0" dirty="0">
                <a:solidFill>
                  <a:schemeClr val="tx1"/>
                </a:solidFill>
              </a:rPr>
              <a:t> </a:t>
            </a:r>
            <a:r>
              <a:rPr lang="fr-FR" sz="2000" b="0" dirty="0" smtClean="0">
                <a:solidFill>
                  <a:schemeClr val="tx1"/>
                </a:solidFill>
              </a:rPr>
              <a:t> code civil</a:t>
            </a:r>
          </a:p>
          <a:p>
            <a:pPr marL="457200" lvl="1" indent="0">
              <a:lnSpc>
                <a:spcPct val="100000"/>
              </a:lnSpc>
              <a:spcBef>
                <a:spcPct val="0"/>
              </a:spcBef>
              <a:buClr>
                <a:schemeClr val="tx1"/>
              </a:buClr>
              <a:buSzTx/>
              <a:buNone/>
            </a:pPr>
            <a:r>
              <a:rPr lang="fr-FR" sz="2000" b="0" dirty="0" smtClean="0">
                <a:solidFill>
                  <a:schemeClr val="tx1"/>
                </a:solidFill>
              </a:rPr>
              <a:t>     livre III – titre XVII - articles 2062 à 2068 </a:t>
            </a:r>
          </a:p>
          <a:p>
            <a:pPr marL="457200" lvl="1" indent="0">
              <a:lnSpc>
                <a:spcPct val="100000"/>
              </a:lnSpc>
              <a:spcBef>
                <a:spcPct val="0"/>
              </a:spcBef>
              <a:buClr>
                <a:schemeClr val="tx1"/>
              </a:buClr>
              <a:buSzTx/>
              <a:buNone/>
            </a:pPr>
            <a:r>
              <a:rPr lang="fr-FR" sz="2000" b="0" dirty="0" smtClean="0">
                <a:solidFill>
                  <a:srgbClr val="990000"/>
                </a:solidFill>
              </a:rPr>
              <a:t>     loi n° 2010-1609 du 22 décembre 2010 – art 37</a:t>
            </a:r>
          </a:p>
          <a:p>
            <a:pPr marL="457200" lvl="1" indent="0">
              <a:lnSpc>
                <a:spcPct val="100000"/>
              </a:lnSpc>
              <a:spcBef>
                <a:spcPct val="0"/>
              </a:spcBef>
              <a:buClr>
                <a:schemeClr val="tx1"/>
              </a:buClr>
              <a:buSzTx/>
              <a:buNone/>
            </a:pPr>
            <a:endParaRPr lang="fr-FR" sz="2000" b="0" dirty="0">
              <a:solidFill>
                <a:schemeClr val="tx1"/>
              </a:solidFill>
            </a:endParaRPr>
          </a:p>
          <a:p>
            <a:pPr>
              <a:lnSpc>
                <a:spcPct val="100000"/>
              </a:lnSpc>
              <a:spcBef>
                <a:spcPct val="0"/>
              </a:spcBef>
              <a:spcAft>
                <a:spcPct val="0"/>
              </a:spcAft>
              <a:buClr>
                <a:srgbClr val="0000FF"/>
              </a:buClr>
              <a:buFont typeface="Zapf Dingbats" charset="2"/>
              <a:buChar char="*"/>
            </a:pPr>
            <a:r>
              <a:rPr lang="fr-FR" sz="2400" dirty="0">
                <a:solidFill>
                  <a:schemeClr val="tx1"/>
                </a:solidFill>
              </a:rPr>
              <a:t> </a:t>
            </a:r>
            <a:r>
              <a:rPr lang="fr-FR" sz="2400" dirty="0" smtClean="0">
                <a:solidFill>
                  <a:srgbClr val="990000"/>
                </a:solidFill>
              </a:rPr>
              <a:t>la procédure conventionnelle</a:t>
            </a:r>
            <a:endParaRPr lang="fr-FR" sz="2400" b="0" dirty="0" smtClean="0">
              <a:solidFill>
                <a:srgbClr val="990000"/>
              </a:solidFill>
            </a:endParaRPr>
          </a:p>
          <a:p>
            <a:pPr marL="457200" lvl="1" indent="0">
              <a:lnSpc>
                <a:spcPct val="100000"/>
              </a:lnSpc>
              <a:spcBef>
                <a:spcPct val="0"/>
              </a:spcBef>
              <a:buClr>
                <a:schemeClr val="tx1"/>
              </a:buClr>
              <a:buSzTx/>
              <a:buFont typeface="Wingdings" pitchFamily="2" charset="2"/>
              <a:buChar char="2"/>
            </a:pPr>
            <a:r>
              <a:rPr lang="fr-FR" sz="2400" b="0" dirty="0" smtClean="0">
                <a:solidFill>
                  <a:schemeClr val="tx1"/>
                </a:solidFill>
              </a:rPr>
              <a:t> </a:t>
            </a:r>
            <a:r>
              <a:rPr lang="fr-FR" sz="2000" b="0" dirty="0" smtClean="0">
                <a:solidFill>
                  <a:schemeClr val="tx1"/>
                </a:solidFill>
              </a:rPr>
              <a:t> code de procédure civile</a:t>
            </a:r>
          </a:p>
          <a:p>
            <a:pPr marL="457200" lvl="1" indent="0">
              <a:lnSpc>
                <a:spcPct val="100000"/>
              </a:lnSpc>
              <a:spcBef>
                <a:spcPct val="0"/>
              </a:spcBef>
              <a:buClr>
                <a:schemeClr val="tx1"/>
              </a:buClr>
              <a:buSzTx/>
              <a:buNone/>
            </a:pPr>
            <a:r>
              <a:rPr lang="fr-FR" sz="2000" b="0" dirty="0" smtClean="0">
                <a:solidFill>
                  <a:schemeClr val="tx1"/>
                </a:solidFill>
              </a:rPr>
              <a:t>     livre V – titre II - chapitre 1</a:t>
            </a:r>
            <a:r>
              <a:rPr lang="fr-FR" sz="2000" b="0" baseline="30000" dirty="0" smtClean="0">
                <a:solidFill>
                  <a:schemeClr val="tx1"/>
                </a:solidFill>
              </a:rPr>
              <a:t>er</a:t>
            </a:r>
            <a:r>
              <a:rPr lang="fr-FR" sz="2000" b="0" dirty="0" smtClean="0">
                <a:solidFill>
                  <a:schemeClr val="tx1"/>
                </a:solidFill>
              </a:rPr>
              <a:t> - articles 1544 à 1555</a:t>
            </a:r>
            <a:endParaRPr lang="fr-FR" sz="2000" b="0" dirty="0" smtClean="0">
              <a:solidFill>
                <a:srgbClr val="990000"/>
              </a:solidFill>
            </a:endParaRPr>
          </a:p>
          <a:p>
            <a:pPr>
              <a:lnSpc>
                <a:spcPct val="100000"/>
              </a:lnSpc>
              <a:spcBef>
                <a:spcPct val="0"/>
              </a:spcBef>
              <a:spcAft>
                <a:spcPct val="0"/>
              </a:spcAft>
              <a:buClr>
                <a:srgbClr val="0000FF"/>
              </a:buClr>
            </a:pPr>
            <a:r>
              <a:rPr lang="fr-FR" sz="2000" b="0" dirty="0" smtClean="0">
                <a:solidFill>
                  <a:srgbClr val="990000"/>
                </a:solidFill>
              </a:rPr>
              <a:t>            décret n° 2012-66 du 20 janvier 2012</a:t>
            </a:r>
          </a:p>
          <a:p>
            <a:pPr>
              <a:lnSpc>
                <a:spcPct val="100000"/>
              </a:lnSpc>
              <a:spcBef>
                <a:spcPct val="0"/>
              </a:spcBef>
              <a:spcAft>
                <a:spcPct val="0"/>
              </a:spcAft>
              <a:buClr>
                <a:srgbClr val="0000FF"/>
              </a:buClr>
              <a:buFont typeface="Zapf Dingbats" charset="2"/>
              <a:buChar char="*"/>
            </a:pPr>
            <a:r>
              <a:rPr lang="fr-FR" sz="2400" dirty="0" smtClean="0">
                <a:solidFill>
                  <a:srgbClr val="990000"/>
                </a:solidFill>
              </a:rPr>
              <a:t> la procédure aux fins de jugement</a:t>
            </a:r>
            <a:endParaRPr lang="fr-FR" sz="2400" b="0" dirty="0" smtClean="0">
              <a:solidFill>
                <a:srgbClr val="990000"/>
              </a:solidFill>
            </a:endParaRPr>
          </a:p>
          <a:p>
            <a:pPr marL="457200" lvl="1" indent="0">
              <a:lnSpc>
                <a:spcPct val="100000"/>
              </a:lnSpc>
              <a:spcBef>
                <a:spcPct val="0"/>
              </a:spcBef>
              <a:buClr>
                <a:schemeClr val="tx1"/>
              </a:buClr>
              <a:buSzTx/>
              <a:buFont typeface="Wingdings" pitchFamily="2" charset="2"/>
              <a:buChar char="2"/>
            </a:pPr>
            <a:r>
              <a:rPr lang="fr-FR" sz="2400" b="0" dirty="0" smtClean="0">
                <a:solidFill>
                  <a:schemeClr val="tx1"/>
                </a:solidFill>
              </a:rPr>
              <a:t> </a:t>
            </a:r>
            <a:r>
              <a:rPr lang="fr-FR" sz="2000" b="0" dirty="0" smtClean="0">
                <a:solidFill>
                  <a:schemeClr val="tx1"/>
                </a:solidFill>
              </a:rPr>
              <a:t> code de procédure civile</a:t>
            </a:r>
          </a:p>
          <a:p>
            <a:pPr marL="457200" lvl="1" indent="0">
              <a:lnSpc>
                <a:spcPct val="100000"/>
              </a:lnSpc>
              <a:spcBef>
                <a:spcPct val="0"/>
              </a:spcBef>
              <a:buClr>
                <a:schemeClr val="tx1"/>
              </a:buClr>
              <a:buSzTx/>
              <a:buNone/>
            </a:pPr>
            <a:r>
              <a:rPr lang="fr-FR" sz="2000" b="0" dirty="0" smtClean="0">
                <a:solidFill>
                  <a:schemeClr val="tx1"/>
                </a:solidFill>
              </a:rPr>
              <a:t>     livre V – titre II - chapitre 2 - articles 1556 à 1568</a:t>
            </a:r>
            <a:endParaRPr lang="fr-FR" sz="2000" b="0" dirty="0" smtClean="0">
              <a:solidFill>
                <a:srgbClr val="990000"/>
              </a:solidFill>
            </a:endParaRPr>
          </a:p>
          <a:p>
            <a:pPr>
              <a:lnSpc>
                <a:spcPct val="100000"/>
              </a:lnSpc>
              <a:spcBef>
                <a:spcPct val="0"/>
              </a:spcBef>
              <a:spcAft>
                <a:spcPct val="0"/>
              </a:spcAft>
              <a:buClr>
                <a:srgbClr val="0000FF"/>
              </a:buClr>
            </a:pPr>
            <a:r>
              <a:rPr lang="fr-FR" sz="2000" b="0" dirty="0" smtClean="0">
                <a:solidFill>
                  <a:srgbClr val="990000"/>
                </a:solidFill>
              </a:rPr>
              <a:t>            décret n° 2012-66 du 20 janvier 2012</a:t>
            </a:r>
            <a:endParaRPr lang="fr-FR" sz="2000" b="0" dirty="0">
              <a:solidFill>
                <a:srgbClr val="990000"/>
              </a:solidFill>
            </a:endParaRPr>
          </a:p>
        </p:txBody>
      </p:sp>
      <p:sp>
        <p:nvSpPr>
          <p:cNvPr id="534531"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a:latin typeface="Arial" pitchFamily="34" charset="0"/>
              </a:rPr>
              <a:t>Les textes applicables</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90872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la convention de procédure participative est, à peine de nullité, contenue dans un écrit qui précise :</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son terme</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l’objet du différend</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les pièces et informations nécessaires à la résolution du différend et les modalités de leur échange</a:t>
            </a:r>
          </a:p>
          <a:p>
            <a:pPr marL="457200" lvl="1" indent="0">
              <a:lnSpc>
                <a:spcPct val="100000"/>
              </a:lnSpc>
              <a:spcBef>
                <a:spcPct val="0"/>
              </a:spcBef>
              <a:buClr>
                <a:srgbClr val="0000FF"/>
              </a:buClr>
              <a:buSzTx/>
              <a:buFont typeface="Wingdings" pitchFamily="2" charset="2"/>
              <a:buChar char="§"/>
            </a:pPr>
            <a:endParaRPr lang="fr-FR" sz="2400" b="0" dirty="0" smtClean="0">
              <a:solidFill>
                <a:srgbClr val="002060"/>
              </a:solidFill>
            </a:endParaRPr>
          </a:p>
          <a:p>
            <a:pPr marL="457200" lvl="1" indent="0">
              <a:lnSpc>
                <a:spcPct val="100000"/>
              </a:lnSpc>
              <a:spcBef>
                <a:spcPct val="0"/>
              </a:spcBef>
              <a:buClr>
                <a:srgbClr val="0000FF"/>
              </a:buClr>
              <a:buSzTx/>
              <a:buNone/>
            </a:pPr>
            <a:r>
              <a:rPr lang="fr-FR" sz="2000" b="0" dirty="0" smtClean="0">
                <a:solidFill>
                  <a:srgbClr val="002060"/>
                </a:solidFill>
              </a:rPr>
              <a:t>(art 2063 du code civil)</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a:t>
            </a:r>
            <a:r>
              <a:rPr lang="fr-FR" sz="2400" b="1" dirty="0" smtClean="0">
                <a:solidFill>
                  <a:srgbClr val="990000"/>
                </a:solidFill>
                <a:latin typeface="Arial" pitchFamily="34" charset="0"/>
              </a:rPr>
              <a:t>. La convention de procédure participative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908720"/>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les parties, assistées de leurs avocats, recherchent conjointement, dans les conditions fixées par convention, un accord mettant un terme au différend qui les oppose </a:t>
            </a:r>
            <a:r>
              <a:rPr lang="fr-FR" sz="2000" b="0" dirty="0" smtClean="0">
                <a:solidFill>
                  <a:srgbClr val="002060"/>
                </a:solidFill>
              </a:rPr>
              <a:t>(art 1544) </a:t>
            </a:r>
            <a:r>
              <a:rPr lang="fr-FR" sz="2400" dirty="0" smtClean="0">
                <a:solidFill>
                  <a:srgbClr val="002060"/>
                </a:solidFill>
              </a:rPr>
              <a:t>:</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noms, prénoms, adresses des parties et de leurs avocats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communication des écritures et pièces par l’intermédiaire des avocats, avec bordereaux de pièces</a:t>
            </a:r>
          </a:p>
          <a:p>
            <a:pPr marL="457200" lvl="1" indent="0">
              <a:lnSpc>
                <a:spcPct val="100000"/>
              </a:lnSpc>
              <a:spcBef>
                <a:spcPct val="0"/>
              </a:spcBef>
              <a:buClr>
                <a:srgbClr val="0000FF"/>
              </a:buClr>
              <a:buSzTx/>
              <a:buNone/>
            </a:pPr>
            <a:r>
              <a:rPr lang="fr-FR" sz="2000" b="0" dirty="0" smtClean="0">
                <a:solidFill>
                  <a:srgbClr val="002060"/>
                </a:solidFill>
              </a:rPr>
              <a:t>(art 1545)</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modification de la convention dans les mêmes formes que celles prévues pour son établissement</a:t>
            </a:r>
          </a:p>
          <a:p>
            <a:pPr marL="457200" lvl="1" indent="0">
              <a:lnSpc>
                <a:spcPct val="100000"/>
              </a:lnSpc>
              <a:spcBef>
                <a:spcPct val="0"/>
              </a:spcBef>
              <a:buClr>
                <a:srgbClr val="0000FF"/>
              </a:buClr>
              <a:buSzTx/>
              <a:buNone/>
            </a:pPr>
            <a:r>
              <a:rPr lang="fr-FR" sz="2000" b="0" dirty="0" smtClean="0">
                <a:solidFill>
                  <a:srgbClr val="002060"/>
                </a:solidFill>
              </a:rPr>
              <a:t>(art 1546)</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a:t>
            </a:r>
            <a:r>
              <a:rPr lang="fr-FR" sz="2400" b="1" dirty="0" smtClean="0">
                <a:solidFill>
                  <a:srgbClr val="990000"/>
                </a:solidFill>
                <a:latin typeface="Arial" pitchFamily="34" charset="0"/>
              </a:rPr>
              <a:t>. La convention de procédure participative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6712"/>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v"/>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v"/>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lorsque les parties envisagent de recourir à un technicien, elles le choisissent d’un commun accord et  déterminent sa mission </a:t>
            </a:r>
            <a:r>
              <a:rPr lang="fr-FR" sz="2000" b="0" dirty="0" smtClean="0">
                <a:solidFill>
                  <a:srgbClr val="002060"/>
                </a:solidFill>
              </a:rPr>
              <a:t>(art 1547) </a:t>
            </a:r>
            <a:endParaRPr lang="fr-FR" sz="2400" dirty="0" smtClean="0">
              <a:solidFill>
                <a:srgbClr val="002060"/>
              </a:solidFill>
            </a:endParaRP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le technicien est rémunéré par les parties </a:t>
            </a:r>
            <a:r>
              <a:rPr lang="fr-FR" sz="2000" b="0" dirty="0" smtClean="0">
                <a:solidFill>
                  <a:srgbClr val="002060"/>
                </a:solidFill>
              </a:rPr>
              <a:t>(art 1547) </a:t>
            </a: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il ne peut être révoqué que du consentement unanime des parties </a:t>
            </a:r>
            <a:r>
              <a:rPr lang="fr-FR" sz="2000" b="0" dirty="0" smtClean="0">
                <a:solidFill>
                  <a:srgbClr val="002060"/>
                </a:solidFill>
              </a:rPr>
              <a:t>(art 1549)</a:t>
            </a:r>
          </a:p>
          <a:p>
            <a:pPr marL="457200" lvl="1" indent="0">
              <a:lnSpc>
                <a:spcPct val="100000"/>
              </a:lnSpc>
              <a:spcBef>
                <a:spcPct val="0"/>
              </a:spcBef>
              <a:buClr>
                <a:srgbClr val="0000FF"/>
              </a:buClr>
              <a:buSzTx/>
              <a:buNone/>
            </a:pPr>
            <a:endParaRPr lang="fr-FR" sz="24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2</a:t>
            </a:r>
            <a:r>
              <a:rPr lang="fr-FR" sz="2400" b="1" dirty="0" smtClean="0">
                <a:solidFill>
                  <a:srgbClr val="990000"/>
                </a:solidFill>
                <a:latin typeface="Arial" pitchFamily="34" charset="0"/>
              </a:rPr>
              <a:t>. Le recours à un expert</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6712"/>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v"/>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v"/>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avant d’accepter sa mission, le technicien doit révéler toute circonstance susceptible d’affecter son indépendance </a:t>
            </a:r>
          </a:p>
          <a:p>
            <a:pPr marL="457200" lvl="1" indent="0">
              <a:lnSpc>
                <a:spcPct val="100000"/>
              </a:lnSpc>
              <a:spcBef>
                <a:spcPct val="0"/>
              </a:spcBef>
              <a:buClr>
                <a:srgbClr val="0000FF"/>
              </a:buClr>
              <a:buSzTx/>
              <a:buNone/>
            </a:pPr>
            <a:r>
              <a:rPr lang="fr-FR" sz="2000" b="0" dirty="0" smtClean="0">
                <a:solidFill>
                  <a:srgbClr val="002060"/>
                </a:solidFill>
              </a:rPr>
              <a:t>(art 1548)</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v"/>
            </a:pPr>
            <a:r>
              <a:rPr lang="fr-FR" sz="2400" b="0" dirty="0" smtClean="0">
                <a:solidFill>
                  <a:srgbClr val="002060"/>
                </a:solidFill>
              </a:rPr>
              <a:t> </a:t>
            </a:r>
            <a:r>
              <a:rPr lang="fr-FR" sz="2400" dirty="0" smtClean="0">
                <a:solidFill>
                  <a:srgbClr val="002060"/>
                </a:solidFill>
              </a:rPr>
              <a:t>il commence ses opérations dès que les parties et lui-même se sont accordés sur les termes de leur contrat </a:t>
            </a:r>
          </a:p>
          <a:p>
            <a:pPr marL="457200" lvl="1" indent="0">
              <a:lnSpc>
                <a:spcPct val="100000"/>
              </a:lnSpc>
              <a:spcBef>
                <a:spcPct val="0"/>
              </a:spcBef>
              <a:buClr>
                <a:srgbClr val="0000FF"/>
              </a:buClr>
              <a:buSzTx/>
              <a:buNone/>
            </a:pPr>
            <a:r>
              <a:rPr lang="fr-FR" sz="2000" b="0" dirty="0" smtClean="0">
                <a:solidFill>
                  <a:srgbClr val="002060"/>
                </a:solidFill>
              </a:rPr>
              <a:t>(art 1549)</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b="0" dirty="0" smtClean="0">
                <a:solidFill>
                  <a:srgbClr val="FC0128"/>
                </a:solidFill>
              </a:rPr>
              <a:t>une lettre de mission devra être conclue entre les parties, leurs avocats et l’expert</a:t>
            </a:r>
          </a:p>
          <a:p>
            <a:pPr marL="457200" lvl="1" indent="0">
              <a:lnSpc>
                <a:spcPct val="100000"/>
              </a:lnSpc>
              <a:spcBef>
                <a:spcPct val="0"/>
              </a:spcBef>
              <a:buClr>
                <a:srgbClr val="0000FF"/>
              </a:buClr>
              <a:buSzTx/>
              <a:buNone/>
            </a:pPr>
            <a:endParaRPr lang="fr-FR" sz="24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3</a:t>
            </a:r>
            <a:r>
              <a:rPr lang="fr-FR" sz="2400" b="1" dirty="0" smtClean="0">
                <a:solidFill>
                  <a:srgbClr val="990000"/>
                </a:solidFill>
                <a:latin typeface="Arial" pitchFamily="34" charset="0"/>
              </a:rPr>
              <a:t>. L’acceptation de la mission</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6712"/>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v"/>
            </a:pPr>
            <a:endParaRPr lang="fr-FR" sz="2400" dirty="0" smtClean="0">
              <a:solidFill>
                <a:srgbClr val="002060"/>
              </a:solidFill>
            </a:endParaRP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à la demande du technicien, ou après avoir recueilli ses observations, les parties</a:t>
            </a:r>
          </a:p>
          <a:p>
            <a:pPr marL="457200" lvl="1" indent="0">
              <a:lnSpc>
                <a:spcPct val="100000"/>
              </a:lnSpc>
              <a:spcBef>
                <a:spcPct val="0"/>
              </a:spcBef>
              <a:buClr>
                <a:srgbClr val="0000FF"/>
              </a:buClr>
              <a:buSzTx/>
              <a:buNone/>
            </a:pPr>
            <a:r>
              <a:rPr lang="fr-FR" sz="2400" dirty="0" smtClean="0">
                <a:solidFill>
                  <a:srgbClr val="002060"/>
                </a:solidFill>
              </a:rPr>
              <a:t> </a:t>
            </a:r>
          </a:p>
          <a:p>
            <a:pPr marL="457200" lvl="1" indent="0">
              <a:lnSpc>
                <a:spcPct val="100000"/>
              </a:lnSpc>
              <a:spcBef>
                <a:spcPct val="0"/>
              </a:spcBef>
              <a:buClr>
                <a:srgbClr val="0000FF"/>
              </a:buClr>
              <a:buSzTx/>
              <a:buFont typeface="Wingdings" pitchFamily="2" charset="2"/>
              <a:buChar char="§"/>
            </a:pPr>
            <a:r>
              <a:rPr lang="fr-FR" sz="2400" dirty="0" smtClean="0">
                <a:solidFill>
                  <a:srgbClr val="002060"/>
                </a:solidFill>
              </a:rPr>
              <a:t> peuvent modifier la mission</a:t>
            </a:r>
          </a:p>
          <a:p>
            <a:pPr marL="457200" lvl="1" indent="0">
              <a:lnSpc>
                <a:spcPct val="100000"/>
              </a:lnSpc>
              <a:spcBef>
                <a:spcPct val="0"/>
              </a:spcBef>
              <a:buClr>
                <a:srgbClr val="0000FF"/>
              </a:buClr>
              <a:buSzTx/>
              <a:buFont typeface="Wingdings" pitchFamily="2" charset="2"/>
              <a:buChar char="§"/>
            </a:pPr>
            <a:r>
              <a:rPr lang="fr-FR" sz="2400" dirty="0" smtClean="0">
                <a:solidFill>
                  <a:srgbClr val="002060"/>
                </a:solidFill>
              </a:rPr>
              <a:t> confier une mission supplémentaire à un autre technicien</a:t>
            </a:r>
          </a:p>
          <a:p>
            <a:pPr marL="457200" lvl="1" indent="0">
              <a:lnSpc>
                <a:spcPct val="100000"/>
              </a:lnSpc>
              <a:spcBef>
                <a:spcPct val="0"/>
              </a:spcBef>
              <a:buClr>
                <a:srgbClr val="0000FF"/>
              </a:buClr>
              <a:buSzTx/>
              <a:buNone/>
            </a:pPr>
            <a:r>
              <a:rPr lang="fr-FR" sz="2000" b="0" dirty="0" smtClean="0">
                <a:solidFill>
                  <a:srgbClr val="002060"/>
                </a:solidFill>
              </a:rPr>
              <a:t>(art 1550)</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None/>
            </a:pPr>
            <a:endParaRPr lang="fr-FR" sz="24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4</a:t>
            </a:r>
            <a:r>
              <a:rPr lang="fr-FR" sz="2400" b="1" dirty="0" smtClean="0">
                <a:solidFill>
                  <a:srgbClr val="990000"/>
                </a:solidFill>
                <a:latin typeface="Arial" pitchFamily="34" charset="0"/>
              </a:rPr>
              <a:t>. La modification de la mission</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6712"/>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Ø"/>
            </a:pPr>
            <a:endParaRPr lang="fr-FR" sz="2400" dirty="0" smtClean="0">
              <a:solidFill>
                <a:srgbClr val="002060"/>
              </a:solidFill>
            </a:endParaRP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le technicien doit révéler toute circonstance susceptible d’affecter son </a:t>
            </a:r>
            <a:r>
              <a:rPr lang="fr-FR" sz="2400" u="sng" dirty="0" smtClean="0">
                <a:solidFill>
                  <a:srgbClr val="002060"/>
                </a:solidFill>
              </a:rPr>
              <a:t>indépendance</a:t>
            </a:r>
            <a:r>
              <a:rPr lang="fr-FR" sz="2400" b="0" dirty="0" smtClean="0">
                <a:solidFill>
                  <a:srgbClr val="002060"/>
                </a:solidFill>
              </a:rPr>
              <a:t> </a:t>
            </a:r>
            <a:r>
              <a:rPr lang="fr-FR" sz="2400" dirty="0" smtClean="0">
                <a:solidFill>
                  <a:srgbClr val="002060"/>
                </a:solidFill>
              </a:rPr>
              <a:t>afin que les parties en tirent les conséquences qu’elles estiment utiles</a:t>
            </a:r>
          </a:p>
          <a:p>
            <a:pPr marL="457200" lvl="1" indent="0">
              <a:lnSpc>
                <a:spcPct val="100000"/>
              </a:lnSpc>
              <a:spcBef>
                <a:spcPct val="0"/>
              </a:spcBef>
              <a:buClr>
                <a:srgbClr val="0000FF"/>
              </a:buClr>
              <a:buSzTx/>
              <a:buNone/>
            </a:pPr>
            <a:r>
              <a:rPr lang="fr-FR" sz="2000" b="0" dirty="0" smtClean="0">
                <a:solidFill>
                  <a:srgbClr val="002060"/>
                </a:solidFill>
              </a:rPr>
              <a:t>(art 1548)</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il accomplit sa mission avec </a:t>
            </a:r>
            <a:r>
              <a:rPr lang="fr-FR" sz="2400" u="sng" dirty="0" smtClean="0">
                <a:solidFill>
                  <a:srgbClr val="002060"/>
                </a:solidFill>
              </a:rPr>
              <a:t>conscience</a:t>
            </a:r>
            <a:r>
              <a:rPr lang="fr-FR" sz="2400" dirty="0" smtClean="0">
                <a:solidFill>
                  <a:srgbClr val="002060"/>
                </a:solidFill>
              </a:rPr>
              <a:t>, </a:t>
            </a:r>
            <a:r>
              <a:rPr lang="fr-FR" sz="2400" u="sng" dirty="0" smtClean="0">
                <a:solidFill>
                  <a:srgbClr val="002060"/>
                </a:solidFill>
              </a:rPr>
              <a:t>diligence</a:t>
            </a:r>
            <a:r>
              <a:rPr lang="fr-FR" sz="2400" dirty="0" smtClean="0">
                <a:solidFill>
                  <a:srgbClr val="002060"/>
                </a:solidFill>
              </a:rPr>
              <a:t> et </a:t>
            </a:r>
            <a:r>
              <a:rPr lang="fr-FR" sz="2400" u="sng" dirty="0" smtClean="0">
                <a:solidFill>
                  <a:srgbClr val="002060"/>
                </a:solidFill>
              </a:rPr>
              <a:t>impartialité</a:t>
            </a:r>
            <a:r>
              <a:rPr lang="fr-FR" sz="2400" dirty="0" smtClean="0">
                <a:solidFill>
                  <a:srgbClr val="002060"/>
                </a:solidFill>
              </a:rPr>
              <a:t>, dans le respect du </a:t>
            </a:r>
            <a:r>
              <a:rPr lang="fr-FR" sz="2400" u="sng" dirty="0" smtClean="0">
                <a:solidFill>
                  <a:srgbClr val="002060"/>
                </a:solidFill>
              </a:rPr>
              <a:t>contradictoire</a:t>
            </a:r>
            <a:r>
              <a:rPr lang="fr-FR" sz="2400" dirty="0" smtClean="0">
                <a:solidFill>
                  <a:srgbClr val="002060"/>
                </a:solidFill>
              </a:rPr>
              <a:t> </a:t>
            </a:r>
          </a:p>
          <a:p>
            <a:pPr marL="457200" lvl="1" indent="0">
              <a:lnSpc>
                <a:spcPct val="100000"/>
              </a:lnSpc>
              <a:spcBef>
                <a:spcPct val="0"/>
              </a:spcBef>
              <a:buClr>
                <a:srgbClr val="0000FF"/>
              </a:buClr>
              <a:buSzTx/>
              <a:buNone/>
            </a:pPr>
            <a:r>
              <a:rPr lang="fr-FR" sz="2000" b="0" dirty="0" smtClean="0">
                <a:solidFill>
                  <a:srgbClr val="002060"/>
                </a:solidFill>
              </a:rPr>
              <a:t>(art 1549)</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None/>
            </a:pPr>
            <a:endParaRPr lang="fr-FR" sz="24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5</a:t>
            </a:r>
            <a:r>
              <a:rPr lang="fr-FR" sz="2400" b="1" dirty="0" smtClean="0">
                <a:solidFill>
                  <a:srgbClr val="990000"/>
                </a:solidFill>
                <a:latin typeface="Arial" pitchFamily="34" charset="0"/>
              </a:rPr>
              <a:t>. Les qualités de l’expert</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6712"/>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Le contenu d’une lettre de mission :</a:t>
            </a:r>
          </a:p>
          <a:p>
            <a:pPr marL="457200" lvl="1" indent="0">
              <a:lnSpc>
                <a:spcPct val="100000"/>
              </a:lnSpc>
              <a:spcBef>
                <a:spcPct val="0"/>
              </a:spcBef>
              <a:buClr>
                <a:srgbClr val="0000FF"/>
              </a:buClr>
              <a:buSzTx/>
              <a:buFont typeface="Wingdings" pitchFamily="2" charset="2"/>
              <a:buChar char="Ø"/>
            </a:pPr>
            <a:r>
              <a:rPr lang="fr-FR" sz="2800" dirty="0" smtClean="0">
                <a:solidFill>
                  <a:srgbClr val="002060"/>
                </a:solidFill>
              </a:rPr>
              <a:t> </a:t>
            </a:r>
            <a:r>
              <a:rPr lang="fr-FR" sz="2400" b="0" dirty="0" smtClean="0">
                <a:solidFill>
                  <a:srgbClr val="002060"/>
                </a:solidFill>
              </a:rPr>
              <a:t>identification et qualité des parties et de leurs avocats</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adresses des parties pour les communications en cours d’expertise (chez leurs avocats)</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définition de la mission confiée à l’expert </a:t>
            </a: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organisation de l’expertise :</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déclarations d’indépendance de l’expert</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mesures d’instruction : recours à un sapiteur, à des collaborateurs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communication des pièces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calendrier de l’expertise </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délai pour les dernières observations et demandes des parties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honoraires de l’expert</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dépôt du </a:t>
            </a:r>
            <a:r>
              <a:rPr lang="fr-FR" sz="2400" b="0" smtClean="0">
                <a:solidFill>
                  <a:srgbClr val="002060"/>
                </a:solidFill>
              </a:rPr>
              <a:t>rapport et archives </a:t>
            </a: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v"/>
            </a:pPr>
            <a:endParaRPr lang="fr-FR" sz="240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6</a:t>
            </a:r>
            <a:r>
              <a:rPr lang="fr-FR" sz="2400" b="1" dirty="0" smtClean="0">
                <a:solidFill>
                  <a:srgbClr val="990000"/>
                </a:solidFill>
                <a:latin typeface="Arial" pitchFamily="34" charset="0"/>
              </a:rPr>
              <a:t>. La lettre de mission</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Rectangle 2"/>
          <p:cNvSpPr>
            <a:spLocks noGrp="1" noChangeArrowheads="1"/>
          </p:cNvSpPr>
          <p:nvPr>
            <p:ph type="body" idx="1"/>
          </p:nvPr>
        </p:nvSpPr>
        <p:spPr bwMode="auto">
          <a:xfrm>
            <a:off x="990600" y="685800"/>
            <a:ext cx="7696200" cy="5562600"/>
          </a:xfrm>
          <a:noFill/>
          <a:ln w="12700">
            <a:miter lim="800000"/>
            <a:headEnd/>
            <a:tailEnd/>
          </a:ln>
        </p:spPr>
        <p:txBody>
          <a:bodyPr vert="horz" wrap="square" lIns="90487" tIns="44450" rIns="90487" bIns="44450" numCol="1" anchor="t" anchorCtr="0" compatLnSpc="1">
            <a:prstTxWarp prst="textNoShape">
              <a:avLst/>
            </a:prstTxWarp>
          </a:bodyPr>
          <a:lstStyle/>
          <a:p>
            <a:pPr marL="457200" indent="-457200">
              <a:lnSpc>
                <a:spcPct val="100000"/>
              </a:lnSpc>
              <a:spcBef>
                <a:spcPct val="0"/>
              </a:spcBef>
              <a:spcAft>
                <a:spcPct val="0"/>
              </a:spcAft>
              <a:buFont typeface="Times" pitchFamily="18" charset="0"/>
              <a:buNone/>
            </a:pPr>
            <a:r>
              <a:rPr lang="fr-FR" sz="2400" b="0" dirty="0">
                <a:solidFill>
                  <a:schemeClr val="tx1"/>
                </a:solidFill>
              </a:rPr>
              <a:t>1ère PARTIE : </a:t>
            </a:r>
            <a:r>
              <a:rPr lang="fr-FR" sz="2400" b="0" dirty="0" smtClean="0">
                <a:solidFill>
                  <a:srgbClr val="990000"/>
                </a:solidFill>
              </a:rPr>
              <a:t>l’arbitrage</a:t>
            </a:r>
            <a:r>
              <a:rPr lang="fr-FR" sz="2400" b="0" dirty="0" smtClean="0">
                <a:solidFill>
                  <a:schemeClr val="tx1"/>
                </a:solidFill>
              </a:rPr>
              <a:t> </a:t>
            </a:r>
            <a:r>
              <a:rPr lang="fr-FR" sz="2400" b="0" dirty="0">
                <a:solidFill>
                  <a:schemeClr val="tx1"/>
                </a:solidFill>
              </a:rPr>
              <a:t>:</a:t>
            </a:r>
          </a:p>
          <a:p>
            <a:pPr marL="457200" indent="-457200">
              <a:lnSpc>
                <a:spcPct val="100000"/>
              </a:lnSpc>
              <a:spcBef>
                <a:spcPct val="0"/>
              </a:spcBef>
              <a:spcAft>
                <a:spcPct val="0"/>
              </a:spcAft>
              <a:buFont typeface="Times" pitchFamily="18" charset="0"/>
              <a:buNone/>
            </a:pPr>
            <a:endParaRPr lang="fr-FR" sz="2400" b="0" dirty="0">
              <a:solidFill>
                <a:schemeClr val="tx1"/>
              </a:solidFill>
            </a:endParaRPr>
          </a:p>
          <a:p>
            <a:pPr marL="457200" indent="-457200">
              <a:lnSpc>
                <a:spcPct val="100000"/>
              </a:lnSpc>
              <a:spcBef>
                <a:spcPct val="0"/>
              </a:spcBef>
              <a:spcAft>
                <a:spcPct val="0"/>
              </a:spcAft>
              <a:buFont typeface="Times" pitchFamily="18" charset="0"/>
              <a:buAutoNum type="arabicPeriod"/>
            </a:pPr>
            <a:r>
              <a:rPr lang="fr-FR" sz="2000" b="0" dirty="0">
                <a:solidFill>
                  <a:schemeClr val="tx1"/>
                </a:solidFill>
              </a:rPr>
              <a:t>l</a:t>
            </a:r>
            <a:r>
              <a:rPr lang="fr-FR" sz="2000" b="0" dirty="0" smtClean="0">
                <a:solidFill>
                  <a:schemeClr val="tx1"/>
                </a:solidFill>
              </a:rPr>
              <a:t>a convention d’arbitrage</a:t>
            </a:r>
            <a:endParaRPr lang="fr-FR" sz="2000" b="0" dirty="0">
              <a:solidFill>
                <a:schemeClr val="tx1"/>
              </a:solidFill>
            </a:endParaRPr>
          </a:p>
          <a:p>
            <a:pPr marL="457200" indent="-457200">
              <a:lnSpc>
                <a:spcPct val="100000"/>
              </a:lnSpc>
              <a:spcBef>
                <a:spcPct val="0"/>
              </a:spcBef>
              <a:spcAft>
                <a:spcPct val="0"/>
              </a:spcAft>
              <a:buFont typeface="Times" pitchFamily="18" charset="0"/>
              <a:buAutoNum type="arabicPeriod"/>
            </a:pPr>
            <a:r>
              <a:rPr lang="fr-FR" sz="2000" b="0" dirty="0">
                <a:solidFill>
                  <a:schemeClr val="tx1"/>
                </a:solidFill>
              </a:rPr>
              <a:t>l</a:t>
            </a:r>
            <a:r>
              <a:rPr lang="fr-FR" sz="2000" b="0" dirty="0" smtClean="0">
                <a:solidFill>
                  <a:schemeClr val="tx1"/>
                </a:solidFill>
              </a:rPr>
              <a:t>e choix des arbitres, le tribunal arbitral</a:t>
            </a:r>
          </a:p>
          <a:p>
            <a:pPr marL="457200" indent="-457200">
              <a:lnSpc>
                <a:spcPct val="100000"/>
              </a:lnSpc>
              <a:spcBef>
                <a:spcPct val="0"/>
              </a:spcBef>
              <a:spcAft>
                <a:spcPct val="0"/>
              </a:spcAft>
              <a:buFont typeface="Times" pitchFamily="18" charset="0"/>
              <a:buAutoNum type="arabicPeriod"/>
            </a:pPr>
            <a:r>
              <a:rPr lang="fr-FR" sz="2000" b="0" dirty="0">
                <a:solidFill>
                  <a:schemeClr val="tx1"/>
                </a:solidFill>
              </a:rPr>
              <a:t>l</a:t>
            </a:r>
            <a:r>
              <a:rPr lang="fr-FR" sz="2000" b="0" dirty="0" smtClean="0">
                <a:solidFill>
                  <a:schemeClr val="tx1"/>
                </a:solidFill>
              </a:rPr>
              <a:t>es cours d’arbitrage</a:t>
            </a:r>
            <a:endParaRPr lang="fr-FR" sz="2000" b="0" dirty="0">
              <a:solidFill>
                <a:schemeClr val="tx1"/>
              </a:solidFill>
            </a:endParaRPr>
          </a:p>
          <a:p>
            <a:pPr marL="457200" indent="-457200">
              <a:lnSpc>
                <a:spcPct val="100000"/>
              </a:lnSpc>
              <a:spcBef>
                <a:spcPct val="0"/>
              </a:spcBef>
              <a:spcAft>
                <a:spcPct val="0"/>
              </a:spcAft>
              <a:buFont typeface="Times" pitchFamily="18" charset="0"/>
              <a:buAutoNum type="arabicPeriod"/>
            </a:pPr>
            <a:r>
              <a:rPr lang="fr-FR" sz="2000" b="0" dirty="0">
                <a:solidFill>
                  <a:schemeClr val="tx1"/>
                </a:solidFill>
              </a:rPr>
              <a:t>l</a:t>
            </a:r>
            <a:r>
              <a:rPr lang="fr-FR" sz="2000" b="0" dirty="0" smtClean="0">
                <a:solidFill>
                  <a:schemeClr val="tx1"/>
                </a:solidFill>
              </a:rPr>
              <a:t>’acceptation de la mission</a:t>
            </a:r>
            <a:endParaRPr lang="fr-FR" sz="2000" b="0" dirty="0">
              <a:solidFill>
                <a:schemeClr val="tx1"/>
              </a:solidFill>
            </a:endParaRPr>
          </a:p>
          <a:p>
            <a:pPr marL="457200" indent="-457200">
              <a:lnSpc>
                <a:spcPct val="100000"/>
              </a:lnSpc>
              <a:spcBef>
                <a:spcPct val="0"/>
              </a:spcBef>
              <a:spcAft>
                <a:spcPct val="0"/>
              </a:spcAft>
              <a:buFont typeface="Times" pitchFamily="18" charset="0"/>
              <a:buAutoNum type="arabicPeriod"/>
            </a:pPr>
            <a:r>
              <a:rPr lang="fr-FR" sz="2000" b="0" dirty="0">
                <a:solidFill>
                  <a:schemeClr val="tx1"/>
                </a:solidFill>
              </a:rPr>
              <a:t>l</a:t>
            </a:r>
            <a:r>
              <a:rPr lang="fr-FR" sz="2000" b="0" dirty="0" smtClean="0">
                <a:solidFill>
                  <a:schemeClr val="tx1"/>
                </a:solidFill>
              </a:rPr>
              <a:t>a procédure</a:t>
            </a:r>
          </a:p>
          <a:p>
            <a:pPr marL="457200" indent="-457200">
              <a:lnSpc>
                <a:spcPct val="100000"/>
              </a:lnSpc>
              <a:spcBef>
                <a:spcPct val="0"/>
              </a:spcBef>
              <a:spcAft>
                <a:spcPct val="0"/>
              </a:spcAft>
              <a:buFont typeface="Times" pitchFamily="18" charset="0"/>
              <a:buAutoNum type="arabicPeriod"/>
            </a:pPr>
            <a:r>
              <a:rPr lang="fr-FR" sz="2000" b="0" dirty="0" smtClean="0">
                <a:solidFill>
                  <a:schemeClr val="tx1"/>
                </a:solidFill>
              </a:rPr>
              <a:t>la mise en état</a:t>
            </a:r>
          </a:p>
          <a:p>
            <a:pPr marL="457200" indent="-457200">
              <a:lnSpc>
                <a:spcPct val="100000"/>
              </a:lnSpc>
              <a:spcBef>
                <a:spcPct val="0"/>
              </a:spcBef>
              <a:spcAft>
                <a:spcPct val="0"/>
              </a:spcAft>
              <a:buFont typeface="Times" pitchFamily="18" charset="0"/>
              <a:buAutoNum type="arabicPeriod"/>
            </a:pPr>
            <a:r>
              <a:rPr lang="fr-FR" sz="2000" b="0" dirty="0" smtClean="0">
                <a:solidFill>
                  <a:schemeClr val="tx1"/>
                </a:solidFill>
              </a:rPr>
              <a:t>l’acte de mission</a:t>
            </a:r>
          </a:p>
          <a:p>
            <a:pPr marL="457200" indent="-457200">
              <a:lnSpc>
                <a:spcPct val="100000"/>
              </a:lnSpc>
              <a:spcBef>
                <a:spcPct val="0"/>
              </a:spcBef>
              <a:spcAft>
                <a:spcPct val="0"/>
              </a:spcAft>
              <a:buFont typeface="Times" pitchFamily="18" charset="0"/>
              <a:buAutoNum type="arabicPeriod"/>
            </a:pPr>
            <a:r>
              <a:rPr lang="fr-FR" sz="2000" b="0" dirty="0">
                <a:solidFill>
                  <a:schemeClr val="tx1"/>
                </a:solidFill>
              </a:rPr>
              <a:t>l</a:t>
            </a:r>
            <a:r>
              <a:rPr lang="fr-FR" sz="2000" b="0" dirty="0" smtClean="0">
                <a:solidFill>
                  <a:schemeClr val="tx1"/>
                </a:solidFill>
              </a:rPr>
              <a:t>e calendrier de la mission</a:t>
            </a:r>
          </a:p>
          <a:p>
            <a:pPr marL="457200" indent="-457200">
              <a:lnSpc>
                <a:spcPct val="100000"/>
              </a:lnSpc>
              <a:spcBef>
                <a:spcPct val="0"/>
              </a:spcBef>
              <a:spcAft>
                <a:spcPct val="0"/>
              </a:spcAft>
              <a:buFont typeface="Times" pitchFamily="18" charset="0"/>
              <a:buAutoNum type="arabicPeriod"/>
            </a:pPr>
            <a:r>
              <a:rPr lang="fr-FR" sz="2000" b="0" dirty="0">
                <a:solidFill>
                  <a:schemeClr val="tx1"/>
                </a:solidFill>
              </a:rPr>
              <a:t>l</a:t>
            </a:r>
            <a:r>
              <a:rPr lang="fr-FR" sz="2000" b="0" dirty="0" smtClean="0">
                <a:solidFill>
                  <a:schemeClr val="tx1"/>
                </a:solidFill>
              </a:rPr>
              <a:t>e recours à experts</a:t>
            </a:r>
          </a:p>
          <a:p>
            <a:pPr marL="457200" indent="-457200">
              <a:lnSpc>
                <a:spcPct val="100000"/>
              </a:lnSpc>
              <a:spcBef>
                <a:spcPct val="0"/>
              </a:spcBef>
              <a:spcAft>
                <a:spcPct val="0"/>
              </a:spcAft>
              <a:buFont typeface="Times" pitchFamily="18" charset="0"/>
              <a:buAutoNum type="arabicPeriod"/>
            </a:pPr>
            <a:r>
              <a:rPr lang="fr-FR" sz="2000" b="0" dirty="0" smtClean="0">
                <a:solidFill>
                  <a:schemeClr val="tx1"/>
                </a:solidFill>
              </a:rPr>
              <a:t>la rémunération des arbitres</a:t>
            </a:r>
            <a:endParaRPr lang="fr-FR" sz="2000" b="0" dirty="0">
              <a:solidFill>
                <a:schemeClr val="tx1"/>
              </a:solidFill>
            </a:endParaRPr>
          </a:p>
          <a:p>
            <a:pPr marL="457200" indent="-457200">
              <a:lnSpc>
                <a:spcPct val="100000"/>
              </a:lnSpc>
              <a:spcBef>
                <a:spcPct val="0"/>
              </a:spcBef>
              <a:spcAft>
                <a:spcPct val="0"/>
              </a:spcAft>
              <a:buFont typeface="Times" pitchFamily="18" charset="0"/>
              <a:buAutoNum type="arabicPeriod"/>
            </a:pPr>
            <a:r>
              <a:rPr lang="fr-FR" sz="2000" b="0" dirty="0">
                <a:solidFill>
                  <a:schemeClr val="tx1"/>
                </a:solidFill>
              </a:rPr>
              <a:t>l</a:t>
            </a:r>
            <a:r>
              <a:rPr lang="fr-FR" sz="2000" b="0" dirty="0" smtClean="0">
                <a:solidFill>
                  <a:schemeClr val="tx1"/>
                </a:solidFill>
              </a:rPr>
              <a:t>’audience de plaidoirie</a:t>
            </a:r>
            <a:endParaRPr lang="fr-FR" sz="2000" b="0" dirty="0">
              <a:solidFill>
                <a:schemeClr val="tx1"/>
              </a:solidFill>
            </a:endParaRPr>
          </a:p>
          <a:p>
            <a:pPr marL="457200" indent="-457200">
              <a:lnSpc>
                <a:spcPct val="100000"/>
              </a:lnSpc>
              <a:spcBef>
                <a:spcPct val="0"/>
              </a:spcBef>
              <a:spcAft>
                <a:spcPct val="0"/>
              </a:spcAft>
              <a:buFont typeface="Times" pitchFamily="18" charset="0"/>
              <a:buAutoNum type="arabicPeriod"/>
            </a:pPr>
            <a:r>
              <a:rPr lang="fr-FR" sz="2000" b="0" dirty="0">
                <a:solidFill>
                  <a:schemeClr val="tx1"/>
                </a:solidFill>
              </a:rPr>
              <a:t>l</a:t>
            </a:r>
            <a:r>
              <a:rPr lang="fr-FR" sz="2000" b="0" dirty="0" smtClean="0">
                <a:solidFill>
                  <a:schemeClr val="tx1"/>
                </a:solidFill>
              </a:rPr>
              <a:t>e délibéré</a:t>
            </a:r>
            <a:endParaRPr lang="fr-FR" sz="2000" b="0" dirty="0">
              <a:solidFill>
                <a:schemeClr val="tx1"/>
              </a:solidFill>
            </a:endParaRPr>
          </a:p>
          <a:p>
            <a:pPr marL="457200" indent="-457200">
              <a:lnSpc>
                <a:spcPct val="100000"/>
              </a:lnSpc>
              <a:spcBef>
                <a:spcPct val="0"/>
              </a:spcBef>
              <a:spcAft>
                <a:spcPct val="0"/>
              </a:spcAft>
              <a:buFont typeface="Times" pitchFamily="18" charset="0"/>
              <a:buAutoNum type="arabicPeriod"/>
            </a:pPr>
            <a:r>
              <a:rPr lang="fr-FR" sz="2000" b="0" dirty="0">
                <a:solidFill>
                  <a:schemeClr val="tx1"/>
                </a:solidFill>
              </a:rPr>
              <a:t>l</a:t>
            </a:r>
            <a:r>
              <a:rPr lang="fr-FR" sz="2000" b="0" dirty="0" smtClean="0">
                <a:solidFill>
                  <a:schemeClr val="tx1"/>
                </a:solidFill>
              </a:rPr>
              <a:t>a sentence arbitrale</a:t>
            </a:r>
            <a:endParaRPr lang="fr-FR" sz="2000" b="0" dirty="0">
              <a:solidFill>
                <a:schemeClr val="tx1"/>
              </a:solidFill>
            </a:endParaRPr>
          </a:p>
          <a:p>
            <a:pPr marL="457200" indent="-457200">
              <a:lnSpc>
                <a:spcPct val="100000"/>
              </a:lnSpc>
              <a:spcBef>
                <a:spcPct val="0"/>
              </a:spcBef>
              <a:spcAft>
                <a:spcPct val="0"/>
              </a:spcAft>
              <a:buFont typeface="Times" pitchFamily="18" charset="0"/>
              <a:buAutoNum type="arabicPeriod"/>
            </a:pPr>
            <a:r>
              <a:rPr lang="fr-FR" sz="2000" b="0" dirty="0" smtClean="0">
                <a:solidFill>
                  <a:schemeClr val="tx1"/>
                </a:solidFill>
              </a:rPr>
              <a:t>les voies de recours</a:t>
            </a:r>
            <a:endParaRPr lang="fr-FR" sz="2000" b="0" dirty="0">
              <a:solidFill>
                <a:schemeClr val="tx1"/>
              </a:solidFill>
            </a:endParaRPr>
          </a:p>
          <a:p>
            <a:pPr marL="457200" indent="-457200">
              <a:lnSpc>
                <a:spcPct val="100000"/>
              </a:lnSpc>
              <a:spcBef>
                <a:spcPct val="0"/>
              </a:spcBef>
              <a:spcAft>
                <a:spcPct val="0"/>
              </a:spcAft>
            </a:pPr>
            <a:endParaRPr lang="fr-FR" sz="2400" b="0" dirty="0">
              <a:solidFill>
                <a:schemeClr val="tx1"/>
              </a:solidFill>
            </a:endParaRPr>
          </a:p>
        </p:txBody>
      </p:sp>
      <p:sp>
        <p:nvSpPr>
          <p:cNvPr id="672771" name="Rectangle 3"/>
          <p:cNvSpPr>
            <a:spLocks noGrp="1" noChangeArrowheads="1"/>
          </p:cNvSpPr>
          <p:nvPr>
            <p:ph type="title"/>
          </p:nvPr>
        </p:nvSpPr>
        <p:spPr bwMode="auto">
          <a:xfrm>
            <a:off x="990600" y="0"/>
            <a:ext cx="7772400" cy="228600"/>
          </a:xfrm>
          <a:noFill/>
          <a:ln w="12700">
            <a:miter lim="800000"/>
            <a:headEnd/>
            <a:tailEnd/>
          </a:ln>
        </p:spPr>
        <p:txBody>
          <a:bodyPr vert="horz" wrap="square" lIns="91440" tIns="45720" rIns="91440" bIns="45720" numCol="1" anchor="t" anchorCtr="0" compatLnSpc="1">
            <a:prstTxWarp prst="textNoShape">
              <a:avLst/>
            </a:prstTxWarp>
          </a:bodyPr>
          <a:lstStyle/>
          <a:p>
            <a:pPr algn="l"/>
            <a:r>
              <a:rPr lang="fr-FR" sz="2400" b="1">
                <a:latin typeface="Arial" pitchFamily="34" charset="0"/>
              </a:rPr>
              <a:t>Programme du séminaire</a:t>
            </a:r>
            <a:endParaRPr lang="fr-FR" sz="2400">
              <a:latin typeface="Arial" pitchFamily="34" charset="0"/>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6712"/>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les parties communiquent au technicien les documents nécessaires à l’accomplissement de sa mission</a:t>
            </a:r>
          </a:p>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en cas d’inertie d’une partie, le technicien convoque l’ensemble des parties en leur indiquant les diligences qu’il estime nécessaires</a:t>
            </a:r>
          </a:p>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si la partie ne défère pas à sa demande, le technicien poursuit sa mission à partir des éléments dont il dispose</a:t>
            </a:r>
          </a:p>
          <a:p>
            <a:pPr marL="457200" lvl="1" indent="0">
              <a:lnSpc>
                <a:spcPct val="100000"/>
              </a:lnSpc>
              <a:spcBef>
                <a:spcPct val="0"/>
              </a:spcBef>
              <a:buClr>
                <a:srgbClr val="0000FF"/>
              </a:buClr>
              <a:buSzTx/>
              <a:buNone/>
            </a:pPr>
            <a:r>
              <a:rPr lang="fr-FR" sz="2000" b="0" dirty="0" smtClean="0">
                <a:solidFill>
                  <a:srgbClr val="002060"/>
                </a:solidFill>
              </a:rPr>
              <a:t>(art 1551)</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a:t>
            </a:r>
            <a:r>
              <a:rPr lang="fr-FR" sz="2400" b="0" dirty="0" smtClean="0">
                <a:solidFill>
                  <a:srgbClr val="002060"/>
                </a:solidFill>
              </a:rPr>
              <a:t>à rapprocher des articles 11, 132, 133 et 135 du CPC</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a:t>
            </a:r>
            <a:r>
              <a:rPr lang="fr-FR" sz="2400" dirty="0" smtClean="0">
                <a:solidFill>
                  <a:srgbClr val="FF0000"/>
                </a:solidFill>
              </a:rPr>
              <a:t>pas de juge d’appui</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7</a:t>
            </a:r>
            <a:r>
              <a:rPr lang="fr-FR" sz="2400" b="1" dirty="0" smtClean="0">
                <a:solidFill>
                  <a:srgbClr val="990000"/>
                </a:solidFill>
                <a:latin typeface="Arial" pitchFamily="34" charset="0"/>
              </a:rPr>
              <a:t>. L’exercice de la mission d’expertise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6712"/>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v"/>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tout tiers intéressé peut, avec l’accord des parties et du technicien, intervenir aux opérations menées par celui-ci</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v"/>
            </a:pPr>
            <a:r>
              <a:rPr lang="fr-FR" sz="2400" b="0" dirty="0" smtClean="0">
                <a:solidFill>
                  <a:srgbClr val="002060"/>
                </a:solidFill>
              </a:rPr>
              <a:t> </a:t>
            </a:r>
            <a:r>
              <a:rPr lang="fr-FR" sz="2400" dirty="0" smtClean="0">
                <a:solidFill>
                  <a:srgbClr val="002060"/>
                </a:solidFill>
              </a:rPr>
              <a:t>le technicien l’informe qu’elles lui sont alors opposables</a:t>
            </a:r>
            <a:endParaRPr lang="fr-FR" sz="2000" dirty="0" smtClean="0">
              <a:solidFill>
                <a:srgbClr val="002060"/>
              </a:solidFill>
            </a:endParaRP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None/>
            </a:pPr>
            <a:r>
              <a:rPr lang="fr-FR" sz="2400" b="0" dirty="0" smtClean="0">
                <a:solidFill>
                  <a:srgbClr val="002060"/>
                </a:solidFill>
              </a:rPr>
              <a:t>(art 1552)</a:t>
            </a:r>
            <a:endParaRPr lang="fr-FR" sz="2400" b="0" dirty="0" smtClean="0">
              <a:solidFill>
                <a:srgbClr val="FF000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7</a:t>
            </a:r>
            <a:r>
              <a:rPr lang="fr-FR" sz="2400" b="1" dirty="0" smtClean="0">
                <a:solidFill>
                  <a:srgbClr val="990000"/>
                </a:solidFill>
                <a:latin typeface="Arial" pitchFamily="34" charset="0"/>
              </a:rPr>
              <a:t>. L’exercice de la mission</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6712"/>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None/>
            </a:pPr>
            <a:r>
              <a:rPr lang="fr-FR" sz="2400" dirty="0" smtClean="0">
                <a:solidFill>
                  <a:srgbClr val="990000"/>
                </a:solidFill>
              </a:rPr>
              <a:t>L’expert est rémunéré par les parties </a:t>
            </a:r>
            <a:endParaRPr lang="fr-FR" sz="2400" b="0" dirty="0" smtClean="0">
              <a:solidFill>
                <a:srgbClr val="990000"/>
              </a:solidFill>
            </a:endParaRPr>
          </a:p>
          <a:p>
            <a:pPr marL="457200" lvl="1" indent="0">
              <a:lnSpc>
                <a:spcPct val="100000"/>
              </a:lnSpc>
              <a:spcBef>
                <a:spcPct val="0"/>
              </a:spcBef>
              <a:buClr>
                <a:srgbClr val="0000FF"/>
              </a:buClr>
              <a:buSzTx/>
              <a:buNone/>
            </a:pPr>
            <a:r>
              <a:rPr lang="fr-FR" sz="2400" dirty="0" smtClean="0">
                <a:solidFill>
                  <a:srgbClr val="990000"/>
                </a:solidFill>
              </a:rPr>
              <a:t>Insérer diverses clauses :</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changement du taux de la TVA </a:t>
            </a: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b="0" dirty="0" smtClean="0">
                <a:solidFill>
                  <a:srgbClr val="002060"/>
                </a:solidFill>
              </a:rPr>
              <a:t> </a:t>
            </a:r>
            <a:r>
              <a:rPr lang="fr-FR" sz="2400" dirty="0" smtClean="0">
                <a:solidFill>
                  <a:srgbClr val="002060"/>
                </a:solidFill>
              </a:rPr>
              <a:t>compléments d’honoraires demandés en cas de complications ou de prolongement de la mission</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solidarité des parties pour le paiement des honoraires</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substitution possible d’une partie à la partie défaillante</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le paiement des honoraires constitue l’une des conditions déterminantes de l’expertise</a:t>
            </a: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 paiement des vacations réalisées et des frais engagés en cas de résolution de la mission</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8</a:t>
            </a:r>
            <a:r>
              <a:rPr lang="fr-FR" sz="2400" b="1" dirty="0" smtClean="0">
                <a:solidFill>
                  <a:srgbClr val="990000"/>
                </a:solidFill>
                <a:latin typeface="Arial" pitchFamily="34" charset="0"/>
              </a:rPr>
              <a:t>. La rémunération de l’expert</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683568" y="836712"/>
            <a:ext cx="8460432"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à l’issue des opérations, le technicien  remet un rapport écrit aux parties, et, le cas échéant, au tiers intervenant  </a:t>
            </a:r>
          </a:p>
          <a:p>
            <a:pPr marL="457200" lvl="1" indent="0">
              <a:lnSpc>
                <a:spcPct val="100000"/>
              </a:lnSpc>
              <a:spcBef>
                <a:spcPct val="0"/>
              </a:spcBef>
              <a:buClr>
                <a:srgbClr val="0000FF"/>
              </a:buClr>
              <a:buSzTx/>
              <a:buNone/>
            </a:pPr>
            <a:r>
              <a:rPr lang="fr-FR" sz="2000" b="0" dirty="0" smtClean="0">
                <a:solidFill>
                  <a:srgbClr val="002060"/>
                </a:solidFill>
              </a:rPr>
              <a:t>(art 1554)</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le technicien joint à son rapport, si les parties et, le cas échéant, le tiers intervenant le demandent, leurs observations ou réclamations écrites </a:t>
            </a:r>
          </a:p>
          <a:p>
            <a:pPr marL="457200" lvl="1" indent="0">
              <a:lnSpc>
                <a:spcPct val="100000"/>
              </a:lnSpc>
              <a:spcBef>
                <a:spcPct val="0"/>
              </a:spcBef>
              <a:buClr>
                <a:srgbClr val="0000FF"/>
              </a:buClr>
              <a:buSzTx/>
              <a:buNone/>
            </a:pPr>
            <a:r>
              <a:rPr lang="fr-FR" sz="2000" b="0" dirty="0" smtClean="0">
                <a:solidFill>
                  <a:srgbClr val="002060"/>
                </a:solidFill>
              </a:rPr>
              <a:t>(art 1553)</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v"/>
            </a:pPr>
            <a:r>
              <a:rPr lang="fr-FR" sz="2000" b="0" dirty="0" smtClean="0">
                <a:solidFill>
                  <a:srgbClr val="002060"/>
                </a:solidFill>
              </a:rPr>
              <a:t> </a:t>
            </a:r>
            <a:r>
              <a:rPr lang="fr-FR" sz="2400" dirty="0" smtClean="0">
                <a:solidFill>
                  <a:srgbClr val="002060"/>
                </a:solidFill>
              </a:rPr>
              <a:t>le rapport du technicien  peut être produit en justice</a:t>
            </a:r>
          </a:p>
          <a:p>
            <a:pPr marL="457200" lvl="1" indent="0">
              <a:lnSpc>
                <a:spcPct val="100000"/>
              </a:lnSpc>
              <a:spcBef>
                <a:spcPct val="0"/>
              </a:spcBef>
              <a:buClr>
                <a:srgbClr val="0000FF"/>
              </a:buClr>
              <a:buSzTx/>
              <a:buNone/>
            </a:pPr>
            <a:r>
              <a:rPr lang="fr-FR" sz="2000" b="0" dirty="0" smtClean="0">
                <a:solidFill>
                  <a:srgbClr val="002060"/>
                </a:solidFill>
              </a:rPr>
              <a:t>(art 1554)</a:t>
            </a: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9</a:t>
            </a:r>
            <a:r>
              <a:rPr lang="fr-FR" sz="2400" b="1" dirty="0" smtClean="0">
                <a:solidFill>
                  <a:srgbClr val="990000"/>
                </a:solidFill>
                <a:latin typeface="Arial" pitchFamily="34" charset="0"/>
              </a:rPr>
              <a:t>. Le rapport d’expertise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539552" y="836712"/>
            <a:ext cx="8604448"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la procédure conventionnelle s’éteint par </a:t>
            </a:r>
          </a:p>
          <a:p>
            <a:pPr marL="457200" lvl="1" indent="0">
              <a:lnSpc>
                <a:spcPct val="100000"/>
              </a:lnSpc>
              <a:spcBef>
                <a:spcPct val="0"/>
              </a:spcBef>
              <a:buClr>
                <a:srgbClr val="0000FF"/>
              </a:buClr>
              <a:buSzTx/>
              <a:buFont typeface="Wingdings" pitchFamily="2" charset="2"/>
              <a:buChar char="§"/>
            </a:pPr>
            <a:r>
              <a:rPr lang="fr-FR" sz="2400" dirty="0" smtClean="0">
                <a:solidFill>
                  <a:srgbClr val="002060"/>
                </a:solidFill>
              </a:rPr>
              <a:t> </a:t>
            </a:r>
            <a:r>
              <a:rPr lang="fr-FR" sz="2400" b="0" dirty="0" smtClean="0">
                <a:solidFill>
                  <a:srgbClr val="002060"/>
                </a:solidFill>
              </a:rPr>
              <a:t>l’arrivée du terme de la convention participative</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la résiliation anticipée de cette convention</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la conclusion d’un accord mettant fin en totalité au différend</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l’établissement d’un acte constatant la persistance de tout ou partie du différend</a:t>
            </a:r>
          </a:p>
          <a:p>
            <a:pPr marL="457200" lvl="1" indent="0">
              <a:lnSpc>
                <a:spcPct val="100000"/>
              </a:lnSpc>
              <a:spcBef>
                <a:spcPct val="0"/>
              </a:spcBef>
              <a:buClr>
                <a:srgbClr val="0000FF"/>
              </a:buClr>
              <a:buSzTx/>
              <a:buNone/>
            </a:pPr>
            <a:r>
              <a:rPr lang="fr-FR" sz="2000" b="0" dirty="0" smtClean="0">
                <a:solidFill>
                  <a:srgbClr val="002060"/>
                </a:solidFill>
              </a:rPr>
              <a:t>(art 1555)</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lorsqu’un accord au moins partiel a pu être conclu :</a:t>
            </a:r>
          </a:p>
          <a:p>
            <a:pPr marL="457200" lvl="1" indent="0">
              <a:lnSpc>
                <a:spcPct val="100000"/>
              </a:lnSpc>
              <a:spcBef>
                <a:spcPct val="0"/>
              </a:spcBef>
              <a:buClr>
                <a:srgbClr val="0000FF"/>
              </a:buClr>
              <a:buSzTx/>
              <a:buFont typeface="Wingdings" pitchFamily="2" charset="2"/>
              <a:buChar char="§"/>
            </a:pPr>
            <a:r>
              <a:rPr lang="fr-FR" sz="2400" dirty="0" smtClean="0">
                <a:solidFill>
                  <a:srgbClr val="002060"/>
                </a:solidFill>
              </a:rPr>
              <a:t> </a:t>
            </a:r>
            <a:r>
              <a:rPr lang="fr-FR" sz="2400" b="0" dirty="0" smtClean="0">
                <a:solidFill>
                  <a:srgbClr val="002060"/>
                </a:solidFill>
              </a:rPr>
              <a:t>constaté dans un écrit établi par les parties assistées de leurs avocats</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qui énonce de manière détaillée les termes de cet accord</a:t>
            </a:r>
          </a:p>
          <a:p>
            <a:pPr marL="457200" lvl="1" indent="0">
              <a:lnSpc>
                <a:spcPct val="100000"/>
              </a:lnSpc>
              <a:spcBef>
                <a:spcPct val="0"/>
              </a:spcBef>
              <a:buClr>
                <a:srgbClr val="0000FF"/>
              </a:buClr>
              <a:buSzTx/>
              <a:buNone/>
            </a:pPr>
            <a:r>
              <a:rPr lang="fr-FR" sz="2000" b="0" dirty="0" smtClean="0">
                <a:solidFill>
                  <a:srgbClr val="002060"/>
                </a:solidFill>
              </a:rPr>
              <a:t>(art 1555)</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None/>
            </a:pPr>
            <a:endParaRPr lang="fr-FR" sz="20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10</a:t>
            </a:r>
            <a:r>
              <a:rPr lang="fr-FR" sz="2400" b="1" dirty="0" smtClean="0">
                <a:solidFill>
                  <a:srgbClr val="990000"/>
                </a:solidFill>
                <a:latin typeface="Arial" pitchFamily="34" charset="0"/>
              </a:rPr>
              <a:t>. L’issue de la procédure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539552" y="836712"/>
            <a:ext cx="8604448"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à l’issue de la procédure conventionnelle, le juge peut être saisi de l’affaire pour </a:t>
            </a:r>
            <a:r>
              <a:rPr lang="fr-FR" sz="2000" b="0" dirty="0" smtClean="0">
                <a:solidFill>
                  <a:srgbClr val="002060"/>
                </a:solidFill>
              </a:rPr>
              <a:t>(art 1556)</a:t>
            </a:r>
            <a:r>
              <a:rPr lang="fr-FR" sz="2000" dirty="0" smtClean="0">
                <a:solidFill>
                  <a:srgbClr val="002060"/>
                </a:solidFill>
              </a:rPr>
              <a:t>: </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
            </a:pPr>
            <a:r>
              <a:rPr lang="fr-FR" sz="2400" dirty="0" smtClean="0">
                <a:solidFill>
                  <a:srgbClr val="002060"/>
                </a:solidFill>
              </a:rPr>
              <a:t> </a:t>
            </a:r>
            <a:r>
              <a:rPr lang="fr-FR" sz="2400" b="0" dirty="0" smtClean="0">
                <a:solidFill>
                  <a:srgbClr val="002060"/>
                </a:solidFill>
              </a:rPr>
              <a:t>homologuer l’accord des parties mettant fin en totalité au différend</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homologuer un accord partiel des parties et statuer sur la partie du litige persistant</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statuer sur l’entier litige</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le rapport du technicien  peut être produit en justice</a:t>
            </a:r>
          </a:p>
          <a:p>
            <a:pPr marL="457200" lvl="1" indent="0">
              <a:lnSpc>
                <a:spcPct val="100000"/>
              </a:lnSpc>
              <a:spcBef>
                <a:spcPct val="0"/>
              </a:spcBef>
              <a:buClr>
                <a:srgbClr val="0000FF"/>
              </a:buClr>
              <a:buSzTx/>
              <a:buNone/>
            </a:pPr>
            <a:r>
              <a:rPr lang="fr-FR" sz="2000" b="0" dirty="0" smtClean="0">
                <a:solidFill>
                  <a:srgbClr val="002060"/>
                </a:solidFill>
              </a:rPr>
              <a:t>(art 1554)</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None/>
            </a:pPr>
            <a:endParaRPr lang="fr-FR" sz="20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10</a:t>
            </a:r>
            <a:r>
              <a:rPr lang="fr-FR" sz="2400" b="1" dirty="0" smtClean="0">
                <a:solidFill>
                  <a:srgbClr val="990000"/>
                </a:solidFill>
                <a:latin typeface="Arial" pitchFamily="34" charset="0"/>
              </a:rPr>
              <a:t>. L’issue de la procédure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539552" y="836712"/>
            <a:ext cx="8604448"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v"/>
            </a:pPr>
            <a:r>
              <a:rPr lang="fr-FR" sz="2400" dirty="0" smtClean="0">
                <a:solidFill>
                  <a:srgbClr val="002060"/>
                </a:solidFill>
              </a:rPr>
              <a:t> </a:t>
            </a:r>
            <a:r>
              <a:rPr lang="fr-FR" sz="2800" dirty="0" smtClean="0">
                <a:solidFill>
                  <a:srgbClr val="002060"/>
                </a:solidFill>
              </a:rPr>
              <a:t>si une partie n’exécute pas la convention participative, son adversaire peut saisir le juge pour qu’il statue sur le litige avant le terme de celle-ci </a:t>
            </a:r>
          </a:p>
          <a:p>
            <a:pPr marL="457200" lvl="1" indent="0">
              <a:lnSpc>
                <a:spcPct val="100000"/>
              </a:lnSpc>
              <a:spcBef>
                <a:spcPct val="0"/>
              </a:spcBef>
              <a:buClr>
                <a:srgbClr val="0000FF"/>
              </a:buClr>
              <a:buSzTx/>
              <a:buNone/>
            </a:pPr>
            <a:r>
              <a:rPr lang="fr-FR" sz="2000" b="0" dirty="0" smtClean="0">
                <a:solidFill>
                  <a:srgbClr val="002060"/>
                </a:solidFill>
              </a:rPr>
              <a:t>(art 2065 du code civil)</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v"/>
            </a:pPr>
            <a:r>
              <a:rPr lang="fr-FR" sz="2000" b="0" dirty="0" smtClean="0">
                <a:solidFill>
                  <a:srgbClr val="002060"/>
                </a:solidFill>
              </a:rPr>
              <a:t> </a:t>
            </a:r>
            <a:r>
              <a:rPr lang="fr-FR" sz="2800" dirty="0" smtClean="0">
                <a:solidFill>
                  <a:srgbClr val="002060"/>
                </a:solidFill>
              </a:rPr>
              <a:t>la saisine du juge est formée, instruite et jugée conformément aux règles de procédure applicables devant ce juge</a:t>
            </a:r>
            <a:endParaRPr lang="fr-FR" sz="2400" dirty="0" smtClean="0">
              <a:solidFill>
                <a:srgbClr val="002060"/>
              </a:solidFill>
            </a:endParaRPr>
          </a:p>
          <a:p>
            <a:pPr marL="457200" lvl="1" indent="0">
              <a:lnSpc>
                <a:spcPct val="100000"/>
              </a:lnSpc>
              <a:spcBef>
                <a:spcPct val="0"/>
              </a:spcBef>
              <a:buClr>
                <a:srgbClr val="0000FF"/>
              </a:buClr>
              <a:buSzTx/>
              <a:buNone/>
            </a:pPr>
            <a:r>
              <a:rPr lang="fr-FR" sz="2000" b="0" dirty="0" smtClean="0">
                <a:solidFill>
                  <a:srgbClr val="002060"/>
                </a:solidFill>
              </a:rPr>
              <a:t>(CPC art 1556)</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000" b="0" dirty="0" smtClean="0">
                <a:solidFill>
                  <a:srgbClr val="002060"/>
                </a:solidFill>
              </a:rPr>
              <a:t> </a:t>
            </a:r>
            <a:r>
              <a:rPr lang="fr-FR" sz="2800" dirty="0" smtClean="0">
                <a:solidFill>
                  <a:srgbClr val="FF0000"/>
                </a:solidFill>
              </a:rPr>
              <a:t>cette saisine peut interrompre l’expertise</a:t>
            </a:r>
          </a:p>
          <a:p>
            <a:pPr marL="457200" lvl="1" indent="0">
              <a:lnSpc>
                <a:spcPct val="100000"/>
              </a:lnSpc>
              <a:spcBef>
                <a:spcPct val="0"/>
              </a:spcBef>
              <a:buClr>
                <a:srgbClr val="0000FF"/>
              </a:buClr>
              <a:buSzTx/>
              <a:buNone/>
            </a:pPr>
            <a:endParaRPr lang="fr-FR" sz="2400" b="0" dirty="0" smtClean="0">
              <a:solidFill>
                <a:srgbClr val="002060"/>
              </a:solidFill>
            </a:endParaRPr>
          </a:p>
          <a:p>
            <a:pPr marL="457200" lvl="1" indent="0">
              <a:lnSpc>
                <a:spcPct val="100000"/>
              </a:lnSpc>
              <a:spcBef>
                <a:spcPct val="0"/>
              </a:spcBef>
              <a:buClr>
                <a:srgbClr val="0000FF"/>
              </a:buClr>
              <a:buSzTx/>
              <a:buNone/>
            </a:pPr>
            <a:endParaRPr lang="fr-FR" sz="2000" b="0" dirty="0" smtClean="0">
              <a:solidFill>
                <a:srgbClr val="002060"/>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10</a:t>
            </a:r>
            <a:r>
              <a:rPr lang="fr-FR" sz="2400" b="1" dirty="0" smtClean="0">
                <a:solidFill>
                  <a:srgbClr val="990000"/>
                </a:solidFill>
                <a:latin typeface="Arial" pitchFamily="34" charset="0"/>
              </a:rPr>
              <a:t>. Inexécution de la convention par une partie</a:t>
            </a:r>
            <a:endParaRPr lang="fr-FR" sz="2400"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body" idx="1"/>
          </p:nvPr>
        </p:nvSpPr>
        <p:spPr bwMode="auto">
          <a:xfrm>
            <a:off x="1447800" y="1295400"/>
            <a:ext cx="6781800" cy="465388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rgbClr val="0000FF"/>
              </a:buClr>
              <a:buFont typeface="Zapf Dingbats" charset="2"/>
              <a:buChar char="*"/>
            </a:pPr>
            <a:r>
              <a:rPr lang="fr-FR" sz="2400" dirty="0">
                <a:solidFill>
                  <a:schemeClr val="tx1"/>
                </a:solidFill>
              </a:rPr>
              <a:t> </a:t>
            </a:r>
            <a:r>
              <a:rPr lang="fr-FR" sz="2400" dirty="0" smtClean="0">
                <a:solidFill>
                  <a:srgbClr val="990000"/>
                </a:solidFill>
              </a:rPr>
              <a:t>l’arbitrage interne</a:t>
            </a:r>
            <a:endParaRPr lang="fr-FR" sz="2400" b="0" dirty="0">
              <a:solidFill>
                <a:srgbClr val="990000"/>
              </a:solidFill>
            </a:endParaRPr>
          </a:p>
          <a:p>
            <a:pPr marL="457200" lvl="1" indent="0">
              <a:lnSpc>
                <a:spcPct val="100000"/>
              </a:lnSpc>
              <a:spcBef>
                <a:spcPct val="0"/>
              </a:spcBef>
              <a:buClr>
                <a:schemeClr val="tx1"/>
              </a:buClr>
              <a:buSzTx/>
              <a:buFont typeface="Wingdings" pitchFamily="2" charset="2"/>
              <a:buChar char="2"/>
            </a:pPr>
            <a:r>
              <a:rPr lang="fr-FR" sz="2400" b="0" dirty="0">
                <a:solidFill>
                  <a:schemeClr val="tx1"/>
                </a:solidFill>
              </a:rPr>
              <a:t> </a:t>
            </a:r>
            <a:r>
              <a:rPr lang="fr-FR" sz="2000" b="0" dirty="0" smtClean="0">
                <a:solidFill>
                  <a:schemeClr val="tx1"/>
                </a:solidFill>
              </a:rPr>
              <a:t> code de procédure civile</a:t>
            </a:r>
          </a:p>
          <a:p>
            <a:pPr marL="457200" lvl="1" indent="0">
              <a:lnSpc>
                <a:spcPct val="100000"/>
              </a:lnSpc>
              <a:spcBef>
                <a:spcPct val="0"/>
              </a:spcBef>
              <a:buClr>
                <a:schemeClr val="tx1"/>
              </a:buClr>
              <a:buSzTx/>
              <a:buNone/>
            </a:pPr>
            <a:r>
              <a:rPr lang="fr-FR" sz="2000" b="0" dirty="0" smtClean="0">
                <a:solidFill>
                  <a:schemeClr val="tx1"/>
                </a:solidFill>
              </a:rPr>
              <a:t>     livre IV – titre 1</a:t>
            </a:r>
            <a:r>
              <a:rPr lang="fr-FR" sz="2000" b="0" baseline="30000" dirty="0" smtClean="0">
                <a:solidFill>
                  <a:schemeClr val="tx1"/>
                </a:solidFill>
              </a:rPr>
              <a:t>er</a:t>
            </a:r>
            <a:r>
              <a:rPr lang="fr-FR" sz="2000" b="0" dirty="0" smtClean="0">
                <a:solidFill>
                  <a:schemeClr val="tx1"/>
                </a:solidFill>
              </a:rPr>
              <a:t> </a:t>
            </a:r>
          </a:p>
          <a:p>
            <a:pPr marL="457200" lvl="1" indent="0">
              <a:lnSpc>
                <a:spcPct val="100000"/>
              </a:lnSpc>
              <a:spcBef>
                <a:spcPct val="0"/>
              </a:spcBef>
              <a:buClr>
                <a:schemeClr val="tx1"/>
              </a:buClr>
              <a:buSzTx/>
              <a:buNone/>
            </a:pPr>
            <a:r>
              <a:rPr lang="fr-FR" sz="2000" b="0" dirty="0" smtClean="0">
                <a:solidFill>
                  <a:schemeClr val="tx1"/>
                </a:solidFill>
              </a:rPr>
              <a:t>     articles 1442 à 1503 </a:t>
            </a:r>
          </a:p>
          <a:p>
            <a:pPr marL="457200" lvl="1" indent="0">
              <a:lnSpc>
                <a:spcPct val="100000"/>
              </a:lnSpc>
              <a:spcBef>
                <a:spcPct val="0"/>
              </a:spcBef>
              <a:buClr>
                <a:schemeClr val="tx1"/>
              </a:buClr>
              <a:buSzTx/>
              <a:buNone/>
            </a:pPr>
            <a:endParaRPr lang="fr-FR" sz="2000" b="0" dirty="0" smtClean="0">
              <a:solidFill>
                <a:schemeClr val="tx1"/>
              </a:solidFill>
            </a:endParaRPr>
          </a:p>
          <a:p>
            <a:pPr marL="457200" lvl="1" indent="0">
              <a:lnSpc>
                <a:spcPct val="100000"/>
              </a:lnSpc>
              <a:spcBef>
                <a:spcPct val="0"/>
              </a:spcBef>
              <a:buClr>
                <a:schemeClr val="tx1"/>
              </a:buClr>
              <a:buSzTx/>
              <a:buNone/>
            </a:pPr>
            <a:endParaRPr lang="fr-FR" sz="2000" b="0" dirty="0">
              <a:solidFill>
                <a:schemeClr val="tx1"/>
              </a:solidFill>
            </a:endParaRPr>
          </a:p>
          <a:p>
            <a:pPr>
              <a:lnSpc>
                <a:spcPct val="100000"/>
              </a:lnSpc>
              <a:spcBef>
                <a:spcPct val="0"/>
              </a:spcBef>
              <a:spcAft>
                <a:spcPct val="0"/>
              </a:spcAft>
              <a:buClr>
                <a:srgbClr val="0000FF"/>
              </a:buClr>
              <a:buFont typeface="Zapf Dingbats" charset="2"/>
              <a:buChar char="*"/>
            </a:pPr>
            <a:r>
              <a:rPr lang="fr-FR" sz="2400" dirty="0">
                <a:solidFill>
                  <a:schemeClr val="tx1"/>
                </a:solidFill>
              </a:rPr>
              <a:t> </a:t>
            </a:r>
            <a:r>
              <a:rPr lang="fr-FR" sz="2400" dirty="0" smtClean="0">
                <a:solidFill>
                  <a:srgbClr val="990000"/>
                </a:solidFill>
              </a:rPr>
              <a:t>l’arbitrage international</a:t>
            </a:r>
            <a:endParaRPr lang="fr-FR" sz="2400" b="0" dirty="0" smtClean="0">
              <a:solidFill>
                <a:srgbClr val="990000"/>
              </a:solidFill>
            </a:endParaRPr>
          </a:p>
          <a:p>
            <a:pPr marL="457200" lvl="1" indent="0">
              <a:lnSpc>
                <a:spcPct val="100000"/>
              </a:lnSpc>
              <a:spcBef>
                <a:spcPct val="0"/>
              </a:spcBef>
              <a:buClr>
                <a:schemeClr val="tx1"/>
              </a:buClr>
              <a:buSzTx/>
              <a:buFont typeface="Wingdings" pitchFamily="2" charset="2"/>
              <a:buChar char="2"/>
            </a:pPr>
            <a:r>
              <a:rPr lang="fr-FR" sz="2400" b="0" dirty="0" smtClean="0">
                <a:solidFill>
                  <a:schemeClr val="tx1"/>
                </a:solidFill>
              </a:rPr>
              <a:t> </a:t>
            </a:r>
            <a:r>
              <a:rPr lang="fr-FR" sz="2000" b="0" dirty="0" smtClean="0">
                <a:solidFill>
                  <a:schemeClr val="tx1"/>
                </a:solidFill>
              </a:rPr>
              <a:t> code de procédure civile</a:t>
            </a:r>
          </a:p>
          <a:p>
            <a:pPr marL="457200" lvl="1" indent="0">
              <a:lnSpc>
                <a:spcPct val="100000"/>
              </a:lnSpc>
              <a:spcBef>
                <a:spcPct val="0"/>
              </a:spcBef>
              <a:buClr>
                <a:schemeClr val="tx1"/>
              </a:buClr>
              <a:buSzTx/>
              <a:buNone/>
            </a:pPr>
            <a:r>
              <a:rPr lang="fr-FR" sz="2000" b="0" dirty="0" smtClean="0">
                <a:solidFill>
                  <a:schemeClr val="tx1"/>
                </a:solidFill>
              </a:rPr>
              <a:t>     livre IV – titre II </a:t>
            </a:r>
          </a:p>
          <a:p>
            <a:pPr marL="457200" lvl="1" indent="0">
              <a:lnSpc>
                <a:spcPct val="100000"/>
              </a:lnSpc>
              <a:spcBef>
                <a:spcPct val="0"/>
              </a:spcBef>
              <a:buClr>
                <a:schemeClr val="tx1"/>
              </a:buClr>
              <a:buSzTx/>
              <a:buNone/>
            </a:pPr>
            <a:r>
              <a:rPr lang="fr-FR" sz="2000" b="0" dirty="0" smtClean="0">
                <a:solidFill>
                  <a:schemeClr val="tx1"/>
                </a:solidFill>
              </a:rPr>
              <a:t>     articles 1504 à 1527 </a:t>
            </a:r>
          </a:p>
          <a:p>
            <a:pPr>
              <a:lnSpc>
                <a:spcPct val="100000"/>
              </a:lnSpc>
              <a:spcBef>
                <a:spcPct val="0"/>
              </a:spcBef>
              <a:spcAft>
                <a:spcPct val="0"/>
              </a:spcAft>
              <a:buClr>
                <a:srgbClr val="0000FF"/>
              </a:buClr>
            </a:pPr>
            <a:r>
              <a:rPr lang="fr-FR" sz="2000" b="0" dirty="0" smtClean="0">
                <a:solidFill>
                  <a:srgbClr val="990000"/>
                </a:solidFill>
              </a:rPr>
              <a:t>            (sujet exclu de la formation)</a:t>
            </a:r>
          </a:p>
          <a:p>
            <a:pPr>
              <a:lnSpc>
                <a:spcPct val="100000"/>
              </a:lnSpc>
              <a:spcBef>
                <a:spcPct val="0"/>
              </a:spcBef>
              <a:spcAft>
                <a:spcPct val="0"/>
              </a:spcAft>
              <a:buClr>
                <a:srgbClr val="0000FF"/>
              </a:buClr>
            </a:pPr>
            <a:endParaRPr lang="fr-FR" sz="2000" b="0" dirty="0" smtClean="0">
              <a:solidFill>
                <a:srgbClr val="990000"/>
              </a:solidFill>
            </a:endParaRPr>
          </a:p>
          <a:p>
            <a:pPr>
              <a:lnSpc>
                <a:spcPct val="100000"/>
              </a:lnSpc>
              <a:spcBef>
                <a:spcPct val="0"/>
              </a:spcBef>
              <a:spcAft>
                <a:spcPct val="0"/>
              </a:spcAft>
              <a:buClr>
                <a:srgbClr val="0000FF"/>
              </a:buClr>
            </a:pPr>
            <a:r>
              <a:rPr lang="fr-FR" sz="2000" b="0" dirty="0" smtClean="0">
                <a:solidFill>
                  <a:srgbClr val="990000"/>
                </a:solidFill>
              </a:rPr>
              <a:t>décret n° 2011-48 du 13 janvier 2011</a:t>
            </a:r>
            <a:endParaRPr lang="fr-FR" sz="2000" b="0" dirty="0">
              <a:solidFill>
                <a:srgbClr val="990000"/>
              </a:solidFill>
            </a:endParaRPr>
          </a:p>
        </p:txBody>
      </p:sp>
      <p:sp>
        <p:nvSpPr>
          <p:cNvPr id="534531"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a:latin typeface="Arial" pitchFamily="34" charset="0"/>
              </a:rPr>
              <a:t>Les textes applicables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914400" y="838200"/>
            <a:ext cx="8001000"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Zapf Dingbats" charset="2"/>
              <a:buChar char="*"/>
            </a:pPr>
            <a:r>
              <a:rPr lang="fr-FR" sz="2400" b="0" dirty="0">
                <a:solidFill>
                  <a:schemeClr val="tx1"/>
                </a:solidFill>
              </a:rPr>
              <a:t> </a:t>
            </a:r>
            <a:r>
              <a:rPr lang="fr-FR" sz="2400" dirty="0" smtClean="0">
                <a:solidFill>
                  <a:srgbClr val="990000"/>
                </a:solidFill>
              </a:rPr>
              <a:t>la clause compromissoire </a:t>
            </a:r>
            <a:r>
              <a:rPr lang="fr-FR" sz="2400" b="0" dirty="0" smtClean="0">
                <a:solidFill>
                  <a:srgbClr val="990000"/>
                </a:solidFill>
              </a:rPr>
              <a:t>(litige éventuel)</a:t>
            </a:r>
          </a:p>
          <a:p>
            <a:pPr marL="457200" lvl="1" indent="0">
              <a:lnSpc>
                <a:spcPct val="100000"/>
              </a:lnSpc>
              <a:spcBef>
                <a:spcPct val="0"/>
              </a:spcBef>
              <a:buClr>
                <a:srgbClr val="0000FF"/>
              </a:buClr>
              <a:buSzTx/>
              <a:buNone/>
            </a:pPr>
            <a:endParaRPr lang="fr-FR" sz="2400" dirty="0" smtClean="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228200"/>
                </a:solidFill>
              </a:rPr>
              <a:t> </a:t>
            </a:r>
            <a:r>
              <a:rPr lang="fr-FR" sz="2400" dirty="0" smtClean="0">
                <a:solidFill>
                  <a:srgbClr val="002060"/>
                </a:solidFill>
              </a:rPr>
              <a:t>convention par laquelle les parties s’engagent à soumettre à l’arbitrage les litiges qui peuvent naître d’un contrat (clause contractuelle)</a:t>
            </a:r>
          </a:p>
          <a:p>
            <a:pPr marL="457200" lvl="1" indent="0">
              <a:lnSpc>
                <a:spcPct val="100000"/>
              </a:lnSpc>
              <a:spcBef>
                <a:spcPct val="0"/>
              </a:spcBef>
              <a:buClr>
                <a:srgbClr val="0000FF"/>
              </a:buClr>
              <a:buSzTx/>
              <a:buNone/>
            </a:pPr>
            <a:r>
              <a:rPr lang="fr-FR" sz="2000" b="0" dirty="0" smtClean="0">
                <a:solidFill>
                  <a:srgbClr val="002060"/>
                </a:solidFill>
              </a:rPr>
              <a:t>(art. 1442 – 2</a:t>
            </a:r>
            <a:r>
              <a:rPr lang="fr-FR" sz="2000" b="0" baseline="30000" dirty="0" smtClean="0">
                <a:solidFill>
                  <a:srgbClr val="002060"/>
                </a:solidFill>
              </a:rPr>
              <a:t>ème</a:t>
            </a:r>
            <a:r>
              <a:rPr lang="fr-FR" sz="2000" b="0" dirty="0" smtClean="0">
                <a:solidFill>
                  <a:srgbClr val="002060"/>
                </a:solidFill>
              </a:rPr>
              <a:t> alinéa)</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Zapf Dingbats" charset="2"/>
              <a:buChar char="*"/>
            </a:pPr>
            <a:r>
              <a:rPr lang="fr-FR" sz="2400" dirty="0" smtClean="0">
                <a:solidFill>
                  <a:srgbClr val="228200"/>
                </a:solidFill>
              </a:rPr>
              <a:t> </a:t>
            </a:r>
            <a:r>
              <a:rPr lang="fr-FR" sz="2400" dirty="0" smtClean="0">
                <a:solidFill>
                  <a:srgbClr val="990000"/>
                </a:solidFill>
              </a:rPr>
              <a:t>le compromis d’arbitrage </a:t>
            </a:r>
            <a:r>
              <a:rPr lang="fr-FR" sz="2400" b="0" dirty="0" smtClean="0">
                <a:solidFill>
                  <a:srgbClr val="990000"/>
                </a:solidFill>
              </a:rPr>
              <a:t>(litige né)</a:t>
            </a:r>
            <a:endParaRPr lang="fr-FR" sz="2400" b="0" dirty="0">
              <a:solidFill>
                <a:srgbClr val="990000"/>
              </a:solidFill>
            </a:endParaRPr>
          </a:p>
          <a:p>
            <a:pPr marL="457200" lvl="1" indent="0">
              <a:lnSpc>
                <a:spcPct val="70000"/>
              </a:lnSpc>
              <a:spcBef>
                <a:spcPct val="0"/>
              </a:spcBef>
              <a:buClr>
                <a:srgbClr val="0000FF"/>
              </a:buClr>
              <a:buSzTx/>
              <a:buFont typeface="Zapf Dingbats" charset="2"/>
              <a:buNone/>
            </a:pPr>
            <a:endParaRPr lang="fr-FR" sz="2400" dirty="0">
              <a:solidFill>
                <a:srgbClr val="228200"/>
              </a:solidFill>
            </a:endParaRPr>
          </a:p>
          <a:p>
            <a:pPr marL="457200" lvl="1" indent="0">
              <a:lnSpc>
                <a:spcPct val="100000"/>
              </a:lnSpc>
              <a:spcBef>
                <a:spcPct val="0"/>
              </a:spcBef>
              <a:buClr>
                <a:srgbClr val="0000FF"/>
              </a:buClr>
              <a:buSzTx/>
              <a:buFont typeface="Wingdings" pitchFamily="2" charset="2"/>
              <a:buChar char="Ø"/>
            </a:pPr>
            <a:r>
              <a:rPr lang="fr-FR" sz="2400" dirty="0">
                <a:solidFill>
                  <a:schemeClr val="accent2"/>
                </a:solidFill>
              </a:rPr>
              <a:t> </a:t>
            </a:r>
            <a:r>
              <a:rPr lang="fr-FR" sz="2400" dirty="0" smtClean="0">
                <a:solidFill>
                  <a:srgbClr val="002060"/>
                </a:solidFill>
              </a:rPr>
              <a:t>convention par laquelle les parties à un litige né soumettent celui-ci à l’arbitrage</a:t>
            </a:r>
          </a:p>
          <a:p>
            <a:pPr marL="457200" lvl="1" indent="0">
              <a:lnSpc>
                <a:spcPct val="100000"/>
              </a:lnSpc>
              <a:spcBef>
                <a:spcPct val="0"/>
              </a:spcBef>
              <a:buClr>
                <a:srgbClr val="0000FF"/>
              </a:buClr>
              <a:buSzTx/>
              <a:buNone/>
            </a:pPr>
            <a:r>
              <a:rPr lang="fr-FR" sz="2000" b="0" dirty="0" smtClean="0">
                <a:solidFill>
                  <a:srgbClr val="002060"/>
                </a:solidFill>
              </a:rPr>
              <a:t>(art. 1442 – 3</a:t>
            </a:r>
            <a:r>
              <a:rPr lang="fr-FR" sz="2000" b="0" baseline="30000" dirty="0" smtClean="0">
                <a:solidFill>
                  <a:srgbClr val="002060"/>
                </a:solidFill>
              </a:rPr>
              <a:t>ème</a:t>
            </a:r>
            <a:r>
              <a:rPr lang="fr-FR" sz="2000" b="0" dirty="0" smtClean="0">
                <a:solidFill>
                  <a:srgbClr val="002060"/>
                </a:solidFill>
              </a:rPr>
              <a:t> alinéa)</a:t>
            </a:r>
          </a:p>
          <a:p>
            <a:pPr marL="457200" lvl="1" indent="0">
              <a:lnSpc>
                <a:spcPct val="100000"/>
              </a:lnSpc>
              <a:spcBef>
                <a:spcPct val="0"/>
              </a:spcBef>
              <a:buClr>
                <a:srgbClr val="0000FF"/>
              </a:buClr>
              <a:buSzTx/>
              <a:buNone/>
            </a:pPr>
            <a:endParaRPr lang="fr-FR" sz="2400" b="0" dirty="0">
              <a:solidFill>
                <a:schemeClr val="tx1"/>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 </a:t>
            </a:r>
            <a:r>
              <a:rPr lang="fr-FR" sz="2400" b="1" dirty="0" smtClean="0">
                <a:solidFill>
                  <a:srgbClr val="990000"/>
                </a:solidFill>
                <a:latin typeface="Arial" pitchFamily="34" charset="0"/>
              </a:rPr>
              <a:t>La convention d’arbitrage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914400" y="838200"/>
            <a:ext cx="8001000" cy="5257800"/>
          </a:xfrm>
          <a:noFill/>
          <a:ln w="12700">
            <a:miter lim="800000"/>
            <a:headEnd/>
            <a:tailEnd/>
          </a:ln>
        </p:spPr>
        <p:txBody>
          <a:bodyPr vert="horz" wrap="square" lIns="90487" tIns="44450" rIns="90487" bIns="44450" numCol="1" anchor="t" anchorCtr="0" compatLnSpc="1">
            <a:prstTxWarp prst="textNoShape">
              <a:avLst/>
            </a:prstTxWarp>
          </a:bodyPr>
          <a:lstStyle/>
          <a:p>
            <a:pPr>
              <a:lnSpc>
                <a:spcPct val="100000"/>
              </a:lnSpc>
              <a:spcBef>
                <a:spcPct val="0"/>
              </a:spcBef>
              <a:spcAft>
                <a:spcPct val="0"/>
              </a:spcAft>
              <a:buClr>
                <a:schemeClr val="tx1"/>
              </a:buClr>
              <a:buSzPct val="85000"/>
              <a:buFont typeface="Wingdings" pitchFamily="2" charset="2"/>
              <a:buNone/>
            </a:pPr>
            <a:endParaRPr lang="fr-FR" sz="2400" b="0" dirty="0">
              <a:solidFill>
                <a:srgbClr val="990000"/>
              </a:solidFill>
            </a:endParaRPr>
          </a:p>
          <a:p>
            <a:pPr marL="457200" lvl="1" indent="0">
              <a:lnSpc>
                <a:spcPct val="100000"/>
              </a:lnSpc>
              <a:spcBef>
                <a:spcPct val="0"/>
              </a:spcBef>
              <a:buClr>
                <a:srgbClr val="0000FF"/>
              </a:buClr>
              <a:buSzTx/>
              <a:buFont typeface="Wingdings" pitchFamily="2" charset="2"/>
              <a:buChar char="Ø"/>
            </a:pPr>
            <a:r>
              <a:rPr lang="fr-FR" sz="2400" b="0" dirty="0">
                <a:solidFill>
                  <a:schemeClr val="tx1"/>
                </a:solidFill>
              </a:rPr>
              <a:t> </a:t>
            </a:r>
            <a:r>
              <a:rPr lang="fr-FR" sz="2400" dirty="0" smtClean="0">
                <a:solidFill>
                  <a:srgbClr val="002060"/>
                </a:solidFill>
              </a:rPr>
              <a:t>Le compromis d’arbitrage détermine l’objet du litige à peine de nullité</a:t>
            </a:r>
          </a:p>
          <a:p>
            <a:pPr marL="457200" lvl="1" indent="0">
              <a:lnSpc>
                <a:spcPct val="100000"/>
              </a:lnSpc>
              <a:spcBef>
                <a:spcPct val="0"/>
              </a:spcBef>
              <a:buClr>
                <a:srgbClr val="0000FF"/>
              </a:buClr>
              <a:buSzTx/>
              <a:buNone/>
            </a:pPr>
            <a:r>
              <a:rPr lang="fr-FR" sz="2400" b="0" dirty="0" smtClean="0">
                <a:solidFill>
                  <a:srgbClr val="002060"/>
                </a:solidFill>
              </a:rPr>
              <a:t>(puisqu’il est conclu lors d’un litige né)</a:t>
            </a:r>
          </a:p>
          <a:p>
            <a:pPr marL="457200" lvl="1" indent="0">
              <a:lnSpc>
                <a:spcPct val="100000"/>
              </a:lnSpc>
              <a:spcBef>
                <a:spcPct val="0"/>
              </a:spcBef>
              <a:buClr>
                <a:srgbClr val="0000FF"/>
              </a:buClr>
              <a:buSzTx/>
              <a:buNone/>
            </a:pPr>
            <a:r>
              <a:rPr lang="fr-FR" sz="2000" b="0" dirty="0" smtClean="0">
                <a:solidFill>
                  <a:srgbClr val="002060"/>
                </a:solidFill>
              </a:rPr>
              <a:t>(art. 1445)</a:t>
            </a:r>
          </a:p>
          <a:p>
            <a:pPr marL="457200" lvl="1" indent="0">
              <a:lnSpc>
                <a:spcPct val="100000"/>
              </a:lnSpc>
              <a:spcBef>
                <a:spcPct val="0"/>
              </a:spcBef>
              <a:buClr>
                <a:srgbClr val="0000FF"/>
              </a:buClr>
              <a:buSzTx/>
              <a:buNone/>
            </a:pPr>
            <a:endParaRPr lang="fr-FR" sz="2000" b="0" dirty="0" smtClean="0">
              <a:solidFill>
                <a:srgbClr val="002060"/>
              </a:solidFill>
            </a:endParaRPr>
          </a:p>
          <a:p>
            <a:pPr marL="457200" lvl="1" indent="0">
              <a:lnSpc>
                <a:spcPct val="100000"/>
              </a:lnSpc>
              <a:spcBef>
                <a:spcPct val="0"/>
              </a:spcBef>
              <a:buClr>
                <a:srgbClr val="0000FF"/>
              </a:buClr>
              <a:buSzTx/>
              <a:buFont typeface="Wingdings" pitchFamily="2" charset="2"/>
              <a:buChar char="Ø"/>
            </a:pPr>
            <a:r>
              <a:rPr lang="fr-FR" sz="2400" dirty="0" smtClean="0">
                <a:solidFill>
                  <a:srgbClr val="002060"/>
                </a:solidFill>
              </a:rPr>
              <a:t>Pour qu’un litige puisse faire l’objet d’un arbitrage, les parties doivent en avoir la libre disposition</a:t>
            </a:r>
          </a:p>
          <a:p>
            <a:pPr marL="457200" lvl="1" indent="0">
              <a:lnSpc>
                <a:spcPct val="100000"/>
              </a:lnSpc>
              <a:spcBef>
                <a:spcPct val="0"/>
              </a:spcBef>
              <a:buClr>
                <a:srgbClr val="0000FF"/>
              </a:buClr>
              <a:buSzTx/>
              <a:buNone/>
            </a:pPr>
            <a:r>
              <a:rPr lang="fr-FR" sz="2400" b="0" dirty="0" smtClean="0">
                <a:solidFill>
                  <a:srgbClr val="002060"/>
                </a:solidFill>
              </a:rPr>
              <a:t>(ce qui interdit, par exemple, de soumettre à l’arbitrage le prononcé d’un divorce, mais non nécessairement le règlement de comptes du régime matrimonial des époux)</a:t>
            </a:r>
            <a:endParaRPr lang="fr-FR" sz="2400" b="0" dirty="0">
              <a:solidFill>
                <a:schemeClr val="tx1"/>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 </a:t>
            </a:r>
            <a:r>
              <a:rPr lang="fr-FR" sz="2400" b="1" dirty="0" smtClean="0">
                <a:solidFill>
                  <a:srgbClr val="990000"/>
                </a:solidFill>
                <a:latin typeface="Arial" pitchFamily="34" charset="0"/>
              </a:rPr>
              <a:t>La convention d’arbitrage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body" idx="1"/>
          </p:nvPr>
        </p:nvSpPr>
        <p:spPr bwMode="auto">
          <a:xfrm>
            <a:off x="467544" y="838200"/>
            <a:ext cx="8676456" cy="5257800"/>
          </a:xfrm>
          <a:noFill/>
          <a:ln w="12700">
            <a:miter lim="800000"/>
            <a:headEnd/>
            <a:tailEnd/>
          </a:ln>
        </p:spPr>
        <p:txBody>
          <a:bodyPr vert="horz" wrap="square" lIns="90487" tIns="44450" rIns="90487" bIns="44450" numCol="1" anchor="t" anchorCtr="0" compatLnSpc="1">
            <a:prstTxWarp prst="textNoShape">
              <a:avLst/>
            </a:prstTxWarp>
          </a:bodyPr>
          <a:lstStyle/>
          <a:p>
            <a:pPr marL="457200" lvl="1" indent="0">
              <a:lnSpc>
                <a:spcPct val="100000"/>
              </a:lnSpc>
              <a:spcBef>
                <a:spcPct val="0"/>
              </a:spcBef>
              <a:buClr>
                <a:srgbClr val="0000FF"/>
              </a:buClr>
              <a:buSzTx/>
              <a:buFont typeface="Wingdings" pitchFamily="2" charset="2"/>
              <a:buChar char="Ø"/>
            </a:pPr>
            <a:r>
              <a:rPr lang="fr-FR" sz="2400" b="0" dirty="0" smtClean="0">
                <a:solidFill>
                  <a:schemeClr val="tx1"/>
                </a:solidFill>
              </a:rPr>
              <a:t> </a:t>
            </a:r>
            <a:r>
              <a:rPr lang="fr-FR" sz="2400" dirty="0" smtClean="0">
                <a:solidFill>
                  <a:srgbClr val="002060"/>
                </a:solidFill>
              </a:rPr>
              <a:t>L’arbitrage ne peut s’opposer aux règles d’ordre public </a:t>
            </a:r>
          </a:p>
          <a:p>
            <a:pPr marL="457200" lvl="1" indent="0">
              <a:lnSpc>
                <a:spcPct val="100000"/>
              </a:lnSpc>
              <a:spcBef>
                <a:spcPct val="0"/>
              </a:spcBef>
              <a:buClr>
                <a:srgbClr val="0000FF"/>
              </a:buClr>
              <a:buSzTx/>
              <a:buNone/>
            </a:pPr>
            <a:endParaRPr lang="fr-FR" sz="2400" dirty="0" smtClean="0">
              <a:solidFill>
                <a:srgbClr val="002060"/>
              </a:solidFill>
            </a:endParaRP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a:t>
            </a:r>
            <a:r>
              <a:rPr lang="fr-FR" sz="2400" i="1" dirty="0" smtClean="0">
                <a:solidFill>
                  <a:srgbClr val="002060"/>
                </a:solidFill>
              </a:rPr>
              <a:t>un litige mettant en cause une règle d’ordre public ne peut faire l’objet d’un arbitrage </a:t>
            </a:r>
            <a:r>
              <a:rPr lang="fr-FR" sz="2400" dirty="0" smtClean="0">
                <a:solidFill>
                  <a:srgbClr val="002060"/>
                </a:solidFill>
              </a:rPr>
              <a:t>:</a:t>
            </a:r>
          </a:p>
          <a:p>
            <a:pPr marL="457200" lvl="1" indent="0">
              <a:lnSpc>
                <a:spcPct val="100000"/>
              </a:lnSpc>
              <a:spcBef>
                <a:spcPct val="0"/>
              </a:spcBef>
              <a:buClr>
                <a:srgbClr val="0000FF"/>
              </a:buClr>
              <a:buSzTx/>
              <a:buFont typeface="Arial" pitchFamily="34" charset="0"/>
              <a:buChar char="•"/>
            </a:pPr>
            <a:r>
              <a:rPr lang="fr-FR" sz="2400" b="0" dirty="0" smtClean="0">
                <a:solidFill>
                  <a:srgbClr val="002060"/>
                </a:solidFill>
              </a:rPr>
              <a:t> l’application des règles concernant l’ouverture  d’une procédure collective ne peut être discutée devant un arbitre</a:t>
            </a:r>
          </a:p>
          <a:p>
            <a:pPr marL="457200" lvl="1" indent="0">
              <a:lnSpc>
                <a:spcPct val="100000"/>
              </a:lnSpc>
              <a:spcBef>
                <a:spcPct val="0"/>
              </a:spcBef>
              <a:buClr>
                <a:srgbClr val="0000FF"/>
              </a:buClr>
              <a:buSzTx/>
              <a:buFont typeface="Arial" pitchFamily="34" charset="0"/>
              <a:buChar char="•"/>
            </a:pPr>
            <a:r>
              <a:rPr lang="fr-FR" sz="2400" b="0" dirty="0" smtClean="0">
                <a:solidFill>
                  <a:srgbClr val="002060"/>
                </a:solidFill>
              </a:rPr>
              <a:t> l’évaluation des titres d’un associé exclu de la société doit être faite selon les dispositions de l’article 1843-4 du code civil par un tiers évaluateur</a:t>
            </a:r>
          </a:p>
          <a:p>
            <a:pPr marL="457200" lvl="1" indent="0">
              <a:lnSpc>
                <a:spcPct val="100000"/>
              </a:lnSpc>
              <a:spcBef>
                <a:spcPct val="0"/>
              </a:spcBef>
              <a:buClr>
                <a:srgbClr val="0000FF"/>
              </a:buClr>
              <a:buSzTx/>
              <a:buFont typeface="Wingdings" pitchFamily="2" charset="2"/>
              <a:buChar char="§"/>
            </a:pPr>
            <a:r>
              <a:rPr lang="fr-FR" sz="2400" b="0" dirty="0" smtClean="0">
                <a:solidFill>
                  <a:srgbClr val="002060"/>
                </a:solidFill>
              </a:rPr>
              <a:t> </a:t>
            </a:r>
            <a:r>
              <a:rPr lang="fr-FR" sz="2400" i="1" dirty="0" smtClean="0">
                <a:solidFill>
                  <a:srgbClr val="002060"/>
                </a:solidFill>
              </a:rPr>
              <a:t>une sentence ne peut violer une règle d’ordre public </a:t>
            </a:r>
            <a:r>
              <a:rPr lang="fr-FR" sz="2400" dirty="0" smtClean="0">
                <a:solidFill>
                  <a:srgbClr val="002060"/>
                </a:solidFill>
              </a:rPr>
              <a:t>:</a:t>
            </a:r>
          </a:p>
          <a:p>
            <a:pPr marL="457200" lvl="1" indent="0">
              <a:lnSpc>
                <a:spcPct val="100000"/>
              </a:lnSpc>
              <a:spcBef>
                <a:spcPct val="0"/>
              </a:spcBef>
              <a:buClr>
                <a:srgbClr val="0000FF"/>
              </a:buClr>
              <a:buSzTx/>
              <a:buFont typeface="Arial" pitchFamily="34" charset="0"/>
              <a:buChar char="•"/>
            </a:pPr>
            <a:r>
              <a:rPr lang="fr-FR" sz="2400" b="0" dirty="0" smtClean="0">
                <a:solidFill>
                  <a:srgbClr val="002060"/>
                </a:solidFill>
              </a:rPr>
              <a:t> une sentence méconnaissant l’arrêt des poursuites individuelles consécutivement à l’ouverture d’une procédure collective serait nulle de nullité absolue</a:t>
            </a:r>
            <a:endParaRPr lang="fr-FR" sz="2400" b="0" dirty="0">
              <a:solidFill>
                <a:schemeClr val="tx1"/>
              </a:solidFill>
            </a:endParaRPr>
          </a:p>
        </p:txBody>
      </p:sp>
      <p:sp>
        <p:nvSpPr>
          <p:cNvPr id="804867" name="Rectangle 3"/>
          <p:cNvSpPr>
            <a:spLocks noGrp="1" noChangeArrowheads="1"/>
          </p:cNvSpPr>
          <p:nvPr>
            <p:ph type="title"/>
          </p:nvPr>
        </p:nvSpPr>
        <p:spPr bwMode="auto">
          <a:xfrm>
            <a:off x="914400" y="0"/>
            <a:ext cx="7772400" cy="457200"/>
          </a:xfrm>
          <a:noFill/>
          <a:ln w="12700">
            <a:miter lim="800000"/>
            <a:headEnd/>
            <a:tailEnd/>
          </a:ln>
        </p:spPr>
        <p:txBody>
          <a:bodyPr vert="horz" wrap="square" lIns="91440" tIns="45720" rIns="91440" bIns="45720" numCol="1" anchor="t" anchorCtr="0" compatLnSpc="1">
            <a:prstTxWarp prst="textNoShape">
              <a:avLst/>
            </a:prstTxWarp>
          </a:bodyPr>
          <a:lstStyle/>
          <a:p>
            <a:pPr marL="838200" indent="-838200" algn="l"/>
            <a:r>
              <a:rPr lang="fr-FR" sz="2400" b="1" dirty="0" smtClean="0">
                <a:latin typeface="Arial" pitchFamily="34" charset="0"/>
              </a:rPr>
              <a:t>1. </a:t>
            </a:r>
            <a:r>
              <a:rPr lang="fr-FR" sz="2400" b="1" dirty="0" smtClean="0">
                <a:solidFill>
                  <a:srgbClr val="990000"/>
                </a:solidFill>
                <a:latin typeface="Arial" pitchFamily="34" charset="0"/>
              </a:rPr>
              <a:t>La convention d’arbitrage</a:t>
            </a:r>
            <a:endParaRPr lang="fr-FR" sz="2400" b="1" dirty="0">
              <a:solidFill>
                <a:srgbClr val="990000"/>
              </a:solidFill>
              <a:latin typeface="Aria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NCC Formation Modèle Diapo">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NCC Formation Modèle Diap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FFFFFF"/>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NCC Formation Modèle Diap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NCC Formation Modèle Diap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NCC Formation Modèle Diap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NCC Formation Modèle Diap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NCC Formation Modèle Diap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NCC Formation Modèle Diap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NCC Formation Modèle Diap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0-PWM6100DP:Microsoft Office 98:Modèles:Modèles de Présentation:CNCC Formation Modèle Diapo</Template>
  <TotalTime>6656</TotalTime>
  <Pages>76</Pages>
  <Words>4309</Words>
  <Application>Microsoft Office PowerPoint</Application>
  <PresentationFormat>Affichage à l'écran (4:3)</PresentationFormat>
  <Paragraphs>583</Paragraphs>
  <Slides>56</Slides>
  <Notes>56</Notes>
  <HiddenSlides>1</HiddenSlides>
  <MMClips>0</MMClips>
  <ScaleCrop>false</ScaleCrop>
  <HeadingPairs>
    <vt:vector size="4" baseType="variant">
      <vt:variant>
        <vt:lpstr>Thème</vt:lpstr>
      </vt:variant>
      <vt:variant>
        <vt:i4>1</vt:i4>
      </vt:variant>
      <vt:variant>
        <vt:lpstr>Titres des diapositives</vt:lpstr>
      </vt:variant>
      <vt:variant>
        <vt:i4>56</vt:i4>
      </vt:variant>
    </vt:vector>
  </HeadingPairs>
  <TitlesOfParts>
    <vt:vector size="57" baseType="lpstr">
      <vt:lpstr>CNCC Formation Modèle Diapo</vt:lpstr>
      <vt:lpstr>ARBITRAGE &amp; PROCEDURE CONVENTIONNELLE</vt:lpstr>
      <vt:lpstr>Avertissement</vt:lpstr>
      <vt:lpstr>Programme du séminaire</vt:lpstr>
      <vt:lpstr>0. Préambule </vt:lpstr>
      <vt:lpstr>Programme du séminaire</vt:lpstr>
      <vt:lpstr>Les textes applicables</vt:lpstr>
      <vt:lpstr>1. La convention d’arbitrage</vt:lpstr>
      <vt:lpstr>1. La convention d’arbitrage</vt:lpstr>
      <vt:lpstr>1. La convention d’arbitrage</vt:lpstr>
      <vt:lpstr>1. La convention d’arbitrage</vt:lpstr>
      <vt:lpstr>1. La convention d’arbitrage </vt:lpstr>
      <vt:lpstr>2. Le choix des arbitres – le tribunal arbitral</vt:lpstr>
      <vt:lpstr>2. Le choix des arbitres – le tribunal arbitral</vt:lpstr>
      <vt:lpstr>2. Le choix des arbitres – le tribunal arbitral</vt:lpstr>
      <vt:lpstr>2. Le choix des arbitres – le tribunal arbitral</vt:lpstr>
      <vt:lpstr>3. Les cours d’arbitrage, la CAREN</vt:lpstr>
      <vt:lpstr>4. L’acceptation de la mission d’arbitre</vt:lpstr>
      <vt:lpstr>4. L’acceptation de la mission d’arbitre</vt:lpstr>
      <vt:lpstr>4. L’acceptation de la mission d’arbitre</vt:lpstr>
      <vt:lpstr>5. La procédure</vt:lpstr>
      <vt:lpstr>5. La procédure</vt:lpstr>
      <vt:lpstr>5. La procédure</vt:lpstr>
      <vt:lpstr>5. La procédure</vt:lpstr>
      <vt:lpstr>5. La procédure</vt:lpstr>
      <vt:lpstr>6. La mise en état (aspects pratiques)</vt:lpstr>
      <vt:lpstr>7. L’acte de mission d’arbitrage</vt:lpstr>
      <vt:lpstr>8. Le calendrier de l’arbitrage</vt:lpstr>
      <vt:lpstr>8. Le calendrier de l’arbitrage</vt:lpstr>
      <vt:lpstr>8. Le calendrier de l’arbitrage</vt:lpstr>
      <vt:lpstr>9. Le recours à experts</vt:lpstr>
      <vt:lpstr>10. La rémunération des arbitres</vt:lpstr>
      <vt:lpstr>10. La rémunération des arbitres</vt:lpstr>
      <vt:lpstr>10. La rémunération des arbitres</vt:lpstr>
      <vt:lpstr>11. L’audience de plaidoiries</vt:lpstr>
      <vt:lpstr>12. Le délibéré</vt:lpstr>
      <vt:lpstr>13. La sentence arbitrale</vt:lpstr>
      <vt:lpstr>13. La sentence arbitrale</vt:lpstr>
      <vt:lpstr>13. La sentence arbitrale</vt:lpstr>
      <vt:lpstr>13. La sentence arbitrale</vt:lpstr>
      <vt:lpstr>Programme du séminaire</vt:lpstr>
      <vt:lpstr>Les textes applicables</vt:lpstr>
      <vt:lpstr>Les textes applicables</vt:lpstr>
      <vt:lpstr>1. La convention de procédure participative</vt:lpstr>
      <vt:lpstr>1. La convention de procédure participative</vt:lpstr>
      <vt:lpstr>2. Le recours à un expert</vt:lpstr>
      <vt:lpstr>3. L’acceptation de la mission</vt:lpstr>
      <vt:lpstr>4. La modification de la mission</vt:lpstr>
      <vt:lpstr>5. Les qualités de l’expert</vt:lpstr>
      <vt:lpstr>6. La lettre de mission</vt:lpstr>
      <vt:lpstr>7. L’exercice de la mission d’expertise</vt:lpstr>
      <vt:lpstr>7. L’exercice de la mission</vt:lpstr>
      <vt:lpstr>8. La rémunération de l’expert</vt:lpstr>
      <vt:lpstr>9. Le rapport d’expertise</vt:lpstr>
      <vt:lpstr>10. L’issue de la procédure</vt:lpstr>
      <vt:lpstr>10. L’issue de la procédure</vt:lpstr>
      <vt:lpstr>10. Inexécution de la convention par une partie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  PROBLEM METHOD AUDIT</dc:title>
  <dc:creator>Didier PREUD'HOMME</dc:creator>
  <cp:lastModifiedBy>Bruno DUPONCHELLE</cp:lastModifiedBy>
  <cp:revision>1314</cp:revision>
  <cp:lastPrinted>2001-03-22T20:59:48Z</cp:lastPrinted>
  <dcterms:created xsi:type="dcterms:W3CDTF">1998-01-29T14:18:52Z</dcterms:created>
  <dcterms:modified xsi:type="dcterms:W3CDTF">2015-01-02T09:43:47Z</dcterms:modified>
</cp:coreProperties>
</file>