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Default Extension="wav" ContentType="audio/wav"/>
  <Default Extension="mid" ContentType="audio/unknown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4" r:id="rId1"/>
  </p:sldMasterIdLst>
  <p:notesMasterIdLst>
    <p:notesMasterId r:id="rId12"/>
  </p:notesMasterIdLst>
  <p:sldIdLst>
    <p:sldId id="291" r:id="rId2"/>
    <p:sldId id="257" r:id="rId3"/>
    <p:sldId id="258" r:id="rId4"/>
    <p:sldId id="294" r:id="rId5"/>
    <p:sldId id="295" r:id="rId6"/>
    <p:sldId id="296" r:id="rId7"/>
    <p:sldId id="297" r:id="rId8"/>
    <p:sldId id="298" r:id="rId9"/>
    <p:sldId id="290" r:id="rId10"/>
    <p:sldId id="299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104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22A35F-C8F7-4A94-94D0-BE75D2820CFA}" type="datetimeFigureOut">
              <a:rPr lang="fr-FR" smtClean="0"/>
              <a:pPr/>
              <a:t>30/04/2013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AE70BF-F638-48FA-9868-2B36C606B3B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8336911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AE70BF-F638-48FA-9868-2B36C606B3BF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r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2" name="Sous-titr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79E690-896C-4887-BF88-CDD6762945B4}" type="datetime1">
              <a:rPr lang="fr-FR" smtClean="0"/>
              <a:pPr/>
              <a:t>30/04/2013</a:t>
            </a:fld>
            <a:endParaRPr lang="fr-FR"/>
          </a:p>
        </p:txBody>
      </p:sp>
      <p:sp>
        <p:nvSpPr>
          <p:cNvPr id="20" name="Espace réservé du pied de page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9941EA-8FAE-4590-B584-CCC05AC1437D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llips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8489AA-31D8-42F9-B9F5-84288A19C89D}" type="datetime1">
              <a:rPr lang="fr-FR" smtClean="0"/>
              <a:pPr/>
              <a:t>30/04/2013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9941EA-8FAE-4590-B584-CCC05AC1437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258FAB-CCB1-4362-AF98-4A7812A19D01}" type="datetime1">
              <a:rPr lang="fr-FR" smtClean="0"/>
              <a:pPr/>
              <a:t>30/04/2013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9941EA-8FAE-4590-B584-CCC05AC1437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686A17-827E-4C98-A5AB-D388FAD43593}" type="datetime1">
              <a:rPr lang="fr-FR" smtClean="0"/>
              <a:pPr/>
              <a:t>30/04/2013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9941EA-8FAE-4590-B584-CCC05AC1437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994846-A262-4188-A97A-6F13DFF7583D}" type="datetime1">
              <a:rPr lang="fr-FR" smtClean="0"/>
              <a:pPr/>
              <a:t>30/04/2013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9941EA-8FAE-4590-B584-CCC05AC1437D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DD5897-D174-43E2-B2BA-1DE912DD203C}" type="datetime1">
              <a:rPr lang="fr-FR" smtClean="0"/>
              <a:pPr/>
              <a:t>30/04/2013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9941EA-8FAE-4590-B584-CCC05AC1437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9328BB-573A-4326-A69E-8E8331A3122B}" type="datetime1">
              <a:rPr lang="fr-FR" smtClean="0"/>
              <a:pPr/>
              <a:t>30/04/2013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9941EA-8FAE-4590-B584-CCC05AC1437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211D2C-56AE-4517-A642-15C257FFB27C}" type="datetime1">
              <a:rPr lang="fr-FR" smtClean="0"/>
              <a:pPr/>
              <a:t>30/04/2013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9941EA-8FAE-4590-B584-CCC05AC1437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4B8747-9375-437F-B252-B7B0FEA1853A}" type="datetime1">
              <a:rPr lang="fr-FR" smtClean="0"/>
              <a:pPr/>
              <a:t>30/04/2013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9941EA-8FAE-4590-B584-CCC05AC1437D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5F7E14-D3B4-48A0-88E5-57D0334DDF6E}" type="datetime1">
              <a:rPr lang="fr-FR" smtClean="0"/>
              <a:pPr/>
              <a:t>30/04/2013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9941EA-8FAE-4590-B584-CCC05AC1437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8F625B-94B1-4602-95E4-4BEDF1A89B9C}" type="datetime1">
              <a:rPr lang="fr-FR" smtClean="0"/>
              <a:pPr/>
              <a:t>30/04/2013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9941EA-8FAE-4590-B584-CCC05AC1437D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9" name="Organigramme : Processu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Organigramme : Processu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cteurs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Bouée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Espace réservé du titre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Espace réservé du texte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24" name="Espace réservé de la date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39FF37C2-2DF0-4126-8B1B-39662B9D7BB8}" type="datetime1">
              <a:rPr lang="fr-FR" smtClean="0"/>
              <a:pPr/>
              <a:t>30/04/2013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fr-FR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D9941EA-8FAE-4590-B584-CCC05AC1437D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audio" Target="../media/media8.wav"/><Relationship Id="rId13" Type="http://schemas.openxmlformats.org/officeDocument/2006/relationships/slideLayout" Target="../slideLayouts/slideLayout2.xml"/><Relationship Id="rId18" Type="http://schemas.microsoft.com/office/2007/relationships/media" Target="../media/media4.mid"/><Relationship Id="rId26" Type="http://schemas.microsoft.com/office/2007/relationships/media" Target="../media/media12.wav"/><Relationship Id="rId3" Type="http://schemas.openxmlformats.org/officeDocument/2006/relationships/audio" Target="../media/media3.wav"/><Relationship Id="rId21" Type="http://schemas.microsoft.com/office/2007/relationships/media" Target="../media/media7.mid"/><Relationship Id="rId7" Type="http://schemas.openxmlformats.org/officeDocument/2006/relationships/audio" Target="../media/media7.mid"/><Relationship Id="rId12" Type="http://schemas.openxmlformats.org/officeDocument/2006/relationships/audio" Target="../media/media12.wav"/><Relationship Id="rId17" Type="http://schemas.microsoft.com/office/2007/relationships/media" Target="../media/media3.wav"/><Relationship Id="rId25" Type="http://schemas.microsoft.com/office/2007/relationships/media" Target="../media/media11.mid"/><Relationship Id="rId2" Type="http://schemas.openxmlformats.org/officeDocument/2006/relationships/audio" Target="../media/media2.wav"/><Relationship Id="rId16" Type="http://schemas.microsoft.com/office/2007/relationships/media" Target="../media/media2.wav"/><Relationship Id="rId20" Type="http://schemas.microsoft.com/office/2007/relationships/media" Target="../media/media6.mid"/><Relationship Id="rId1" Type="http://schemas.openxmlformats.org/officeDocument/2006/relationships/audio" Target="../media/media1.wav"/><Relationship Id="rId6" Type="http://schemas.openxmlformats.org/officeDocument/2006/relationships/audio" Target="../media/media6.mid"/><Relationship Id="rId11" Type="http://schemas.openxmlformats.org/officeDocument/2006/relationships/audio" Target="../media/media11.mid"/><Relationship Id="rId24" Type="http://schemas.microsoft.com/office/2007/relationships/media" Target="../media/media10.mid"/><Relationship Id="rId5" Type="http://schemas.openxmlformats.org/officeDocument/2006/relationships/audio" Target="../media/media5.mid"/><Relationship Id="rId15" Type="http://schemas.openxmlformats.org/officeDocument/2006/relationships/image" Target="../media/image2.png"/><Relationship Id="rId23" Type="http://schemas.microsoft.com/office/2007/relationships/media" Target="../media/media9.wav"/><Relationship Id="rId10" Type="http://schemas.openxmlformats.org/officeDocument/2006/relationships/audio" Target="../media/media10.mid"/><Relationship Id="rId19" Type="http://schemas.microsoft.com/office/2007/relationships/media" Target="../media/media5.mid"/><Relationship Id="rId4" Type="http://schemas.openxmlformats.org/officeDocument/2006/relationships/audio" Target="../media/media4.mid"/><Relationship Id="rId9" Type="http://schemas.openxmlformats.org/officeDocument/2006/relationships/audio" Target="../media/media9.wav"/><Relationship Id="rId14" Type="http://schemas.microsoft.com/office/2007/relationships/media" Target="../media/media1.wav"/><Relationship Id="rId22" Type="http://schemas.microsoft.com/office/2007/relationships/media" Target="../media/media8.wav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2218258"/>
          </a:xfrm>
        </p:spPr>
        <p:txBody>
          <a:bodyPr>
            <a:normAutofit/>
          </a:bodyPr>
          <a:lstStyle/>
          <a:p>
            <a:r>
              <a:rPr lang="fr-FR" dirty="0" smtClean="0"/>
              <a:t>Les obligations de l’expert de Justice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63888" y="2996952"/>
            <a:ext cx="5369800" cy="32514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dirty="0" smtClean="0"/>
              <a:t>Errol NUISSIER</a:t>
            </a:r>
          </a:p>
          <a:p>
            <a:pPr>
              <a:buNone/>
            </a:pPr>
            <a:r>
              <a:rPr lang="fr-FR" dirty="0" smtClean="0"/>
              <a:t>Président de la Compagnie des Experts de Justice près la Cour d’Appel de Basse-Terre</a:t>
            </a:r>
          </a:p>
          <a:p>
            <a:pPr>
              <a:buNone/>
            </a:pPr>
            <a:r>
              <a:rPr lang="fr-FR" dirty="0" smtClean="0"/>
              <a:t>Créole Beach</a:t>
            </a:r>
          </a:p>
          <a:p>
            <a:pPr>
              <a:buNone/>
            </a:pPr>
            <a:r>
              <a:rPr lang="fr-FR" dirty="0" smtClean="0"/>
              <a:t>27 avril 2013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941EA-8FAE-4590-B584-CCC05AC1437D}" type="slidenum">
              <a:rPr lang="fr-FR" smtClean="0"/>
              <a:pPr/>
              <a:t>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03648" y="836712"/>
            <a:ext cx="8208912" cy="706090"/>
          </a:xfrm>
        </p:spPr>
        <p:txBody>
          <a:bodyPr>
            <a:noAutofit/>
          </a:bodyPr>
          <a:lstStyle/>
          <a:p>
            <a:pPr marL="514350" indent="-514350" algn="ctr"/>
            <a:r>
              <a:rPr lang="fr-FR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Merci de votre écoute</a:t>
            </a:r>
            <a:r>
              <a:rPr lang="fr-F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fr-FR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403648" y="1628800"/>
            <a:ext cx="7200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b="1" u="sng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		</a:t>
            </a:r>
            <a:endParaRPr lang="fr-FR" sz="2000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941EA-8FAE-4590-B584-CCC05AC1437D}" type="slidenum">
              <a:rPr lang="fr-FR" smtClean="0"/>
              <a:pPr/>
              <a:t>10</a:t>
            </a:fld>
            <a:endParaRPr lang="fr-FR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3" name="j0214098.wav">
            <a:hlinkClick r:id="" action="ppaction://media"/>
          </p:cNvPr>
          <p:cNvPicPr>
            <a:picLocks noChangeAspect="1"/>
          </p:cNvPicPr>
          <p:nvPr>
            <a:audioFile r:link="rId1"/>
            <p:extLst>
              <p:ext uri="{DAA4B4D4-6D71-4841-9C94-3DE7FCFB9230}">
                <p14:media xmlns:p14="http://schemas.microsoft.com/office/powerpoint/2010/main" xmlns="" r:embed="rId14"/>
              </p:ext>
            </p:extLst>
          </p:nvPr>
        </p:nvPicPr>
        <p:blipFill>
          <a:blip r:embed="rId15" cstate="print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  <p:pic>
        <p:nvPicPr>
          <p:cNvPr id="5" name="MS900075051[1]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xmlns="" r:embed="rId16"/>
              </p:ext>
            </p:extLst>
          </p:nvPr>
        </p:nvPicPr>
        <p:blipFill>
          <a:blip r:embed="rId15" cstate="print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  <p:pic>
        <p:nvPicPr>
          <p:cNvPr id="9" name="MS900074927[1].wav">
            <a:hlinkClick r:id="" action="ppaction://media"/>
          </p:cNvPr>
          <p:cNvPicPr>
            <a:picLocks noChangeAspect="1"/>
          </p:cNvPicPr>
          <p:nvPr>
            <a:audioFile r:link="rId3"/>
            <p:extLst>
              <p:ext uri="{DAA4B4D4-6D71-4841-9C94-3DE7FCFB9230}">
                <p14:media xmlns:p14="http://schemas.microsoft.com/office/powerpoint/2010/main" xmlns="" r:embed="rId17"/>
              </p:ext>
            </p:extLst>
          </p:nvPr>
        </p:nvPicPr>
        <p:blipFill>
          <a:blip r:embed="rId15" cstate="print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  <p:pic>
        <p:nvPicPr>
          <p:cNvPr id="10" name="j0214098.wav">
            <a:hlinkClick r:id="" action="ppaction://media"/>
          </p:cNvPr>
          <p:cNvPicPr>
            <a:picLocks noChangeAspect="1"/>
          </p:cNvPicPr>
          <p:nvPr>
            <a:audioFile r:link="rId1"/>
            <p:extLst>
              <p:ext uri="{DAA4B4D4-6D71-4841-9C94-3DE7FCFB9230}">
                <p14:media xmlns:p14="http://schemas.microsoft.com/office/powerpoint/2010/main" xmlns="" r:embed="rId14"/>
              </p:ext>
            </p:extLst>
          </p:nvPr>
        </p:nvPicPr>
        <p:blipFill>
          <a:blip r:embed="rId15" cstate="print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  <p:pic>
        <p:nvPicPr>
          <p:cNvPr id="11" name="MS900074331[1].mid">
            <a:hlinkClick r:id="" action="ppaction://media"/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xmlns="" r:embed="rId18"/>
              </p:ext>
            </p:extLst>
          </p:nvPr>
        </p:nvPicPr>
        <p:blipFill>
          <a:blip r:embed="rId15" cstate="print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  <p:pic>
        <p:nvPicPr>
          <p:cNvPr id="12" name="MS900082208[1].mid">
            <a:hlinkClick r:id="" action="ppaction://media"/>
          </p:cNvPr>
          <p:cNvPicPr>
            <a:picLocks noChangeAspect="1"/>
          </p:cNvPicPr>
          <p:nvPr>
            <a:audioFile r:link="rId5"/>
            <p:extLst>
              <p:ext uri="{DAA4B4D4-6D71-4841-9C94-3DE7FCFB9230}">
                <p14:media xmlns:p14="http://schemas.microsoft.com/office/powerpoint/2010/main" xmlns="" r:embed="rId19"/>
              </p:ext>
            </p:extLst>
          </p:nvPr>
        </p:nvPicPr>
        <p:blipFill>
          <a:blip r:embed="rId15" cstate="print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  <p:pic>
        <p:nvPicPr>
          <p:cNvPr id="13" name="MS900065451[1].mid">
            <a:hlinkClick r:id="" action="ppaction://media"/>
          </p:cNvPr>
          <p:cNvPicPr>
            <a:picLocks noChangeAspect="1"/>
          </p:cNvPicPr>
          <p:nvPr>
            <a:audioFile r:link="rId6"/>
            <p:extLst>
              <p:ext uri="{DAA4B4D4-6D71-4841-9C94-3DE7FCFB9230}">
                <p14:media xmlns:p14="http://schemas.microsoft.com/office/powerpoint/2010/main" xmlns="" r:embed="rId20"/>
              </p:ext>
            </p:extLst>
          </p:nvPr>
        </p:nvPicPr>
        <p:blipFill>
          <a:blip r:embed="rId15" cstate="print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  <p:pic>
        <p:nvPicPr>
          <p:cNvPr id="14" name="MS900054309[1].mid">
            <a:hlinkClick r:id="" action="ppaction://media"/>
          </p:cNvPr>
          <p:cNvPicPr>
            <a:picLocks noChangeAspect="1"/>
          </p:cNvPicPr>
          <p:nvPr>
            <a:audioFile r:link="rId7"/>
            <p:extLst>
              <p:ext uri="{DAA4B4D4-6D71-4841-9C94-3DE7FCFB9230}">
                <p14:media xmlns:p14="http://schemas.microsoft.com/office/powerpoint/2010/main" xmlns="" r:embed="rId21"/>
              </p:ext>
            </p:extLst>
          </p:nvPr>
        </p:nvPicPr>
        <p:blipFill>
          <a:blip r:embed="rId15" cstate="print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  <p:pic>
        <p:nvPicPr>
          <p:cNvPr id="15" name="MS900074820[1].wav">
            <a:hlinkClick r:id="" action="ppaction://media"/>
          </p:cNvPr>
          <p:cNvPicPr>
            <a:picLocks noChangeAspect="1"/>
          </p:cNvPicPr>
          <p:nvPr>
            <a:audioFile r:link="rId8"/>
            <p:extLst>
              <p:ext uri="{DAA4B4D4-6D71-4841-9C94-3DE7FCFB9230}">
                <p14:media xmlns:p14="http://schemas.microsoft.com/office/powerpoint/2010/main" xmlns="" r:embed="rId22"/>
              </p:ext>
            </p:extLst>
          </p:nvPr>
        </p:nvPicPr>
        <p:blipFill>
          <a:blip r:embed="rId15" cstate="print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  <p:pic>
        <p:nvPicPr>
          <p:cNvPr id="16" name="MS900431053[1].wav">
            <a:hlinkClick r:id="" action="ppaction://media"/>
          </p:cNvPr>
          <p:cNvPicPr>
            <a:picLocks noChangeAspect="1"/>
          </p:cNvPicPr>
          <p:nvPr>
            <a:audioFile r:link="rId9"/>
            <p:extLst>
              <p:ext uri="{DAA4B4D4-6D71-4841-9C94-3DE7FCFB9230}">
                <p14:media xmlns:p14="http://schemas.microsoft.com/office/powerpoint/2010/main" xmlns="" r:embed="rId23"/>
              </p:ext>
            </p:extLst>
          </p:nvPr>
        </p:nvPicPr>
        <p:blipFill>
          <a:blip r:embed="rId15" cstate="print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  <p:pic>
        <p:nvPicPr>
          <p:cNvPr id="17" name="MS900074302[1].mid">
            <a:hlinkClick r:id="" action="ppaction://media"/>
          </p:cNvPr>
          <p:cNvPicPr>
            <a:picLocks noChangeAspect="1"/>
          </p:cNvPicPr>
          <p:nvPr>
            <a:audioFile r:link="rId10"/>
            <p:extLst>
              <p:ext uri="{DAA4B4D4-6D71-4841-9C94-3DE7FCFB9230}">
                <p14:media xmlns:p14="http://schemas.microsoft.com/office/powerpoint/2010/main" xmlns="" r:embed="rId24"/>
              </p:ext>
            </p:extLst>
          </p:nvPr>
        </p:nvPicPr>
        <p:blipFill>
          <a:blip r:embed="rId15" cstate="print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  <p:pic>
        <p:nvPicPr>
          <p:cNvPr id="18" name="MS900082211[1].mid">
            <a:hlinkClick r:id="" action="ppaction://media"/>
          </p:cNvPr>
          <p:cNvPicPr>
            <a:picLocks noChangeAspect="1"/>
          </p:cNvPicPr>
          <p:nvPr>
            <a:audioFile r:link="rId11"/>
            <p:extLst>
              <p:ext uri="{DAA4B4D4-6D71-4841-9C94-3DE7FCFB9230}">
                <p14:media xmlns:p14="http://schemas.microsoft.com/office/powerpoint/2010/main" xmlns="" r:embed="rId25"/>
              </p:ext>
            </p:extLst>
          </p:nvPr>
        </p:nvPicPr>
        <p:blipFill>
          <a:blip r:embed="rId15" cstate="print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  <p:pic>
        <p:nvPicPr>
          <p:cNvPr id="19" name="ELPHRG01.wav">
            <a:hlinkClick r:id="" action="ppaction://media"/>
          </p:cNvPr>
          <p:cNvPicPr>
            <a:picLocks noChangeAspect="1"/>
          </p:cNvPicPr>
          <p:nvPr>
            <a:audioFile r:link="rId12"/>
            <p:extLst>
              <p:ext uri="{DAA4B4D4-6D71-4841-9C94-3DE7FCFB9230}">
                <p14:media xmlns:p14="http://schemas.microsoft.com/office/powerpoint/2010/main" xmlns="" r:embed="rId26"/>
              </p:ext>
            </p:extLst>
          </p:nvPr>
        </p:nvPicPr>
        <p:blipFill>
          <a:blip r:embed="rId15" cstate="print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  <p:pic>
        <p:nvPicPr>
          <p:cNvPr id="20" name="j0214098.wav">
            <a:hlinkClick r:id="" action="ppaction://media"/>
          </p:cNvPr>
          <p:cNvPicPr>
            <a:picLocks noChangeAspect="1"/>
          </p:cNvPicPr>
          <p:nvPr>
            <a:audioFile r:link="rId1"/>
            <p:extLst>
              <p:ext uri="{DAA4B4D4-6D71-4841-9C94-3DE7FCFB9230}">
                <p14:media xmlns:p14="http://schemas.microsoft.com/office/powerpoint/2010/main" xmlns="" r:embed="rId14"/>
              </p:ext>
            </p:extLst>
          </p:nvPr>
        </p:nvPicPr>
        <p:blipFill>
          <a:blip r:embed="rId15" cstate="print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  <p:pic>
        <p:nvPicPr>
          <p:cNvPr id="21" name="ELPHRG01.wav">
            <a:hlinkClick r:id="" action="ppaction://media"/>
          </p:cNvPr>
          <p:cNvPicPr>
            <a:picLocks noChangeAspect="1"/>
          </p:cNvPicPr>
          <p:nvPr>
            <a:audioFile r:link="rId12"/>
            <p:extLst>
              <p:ext uri="{DAA4B4D4-6D71-4841-9C94-3DE7FCFB9230}">
                <p14:media xmlns:p14="http://schemas.microsoft.com/office/powerpoint/2010/main" xmlns="" r:embed="rId26"/>
              </p:ext>
            </p:extLst>
          </p:nvPr>
        </p:nvPicPr>
        <p:blipFill>
          <a:blip r:embed="rId15" cstate="print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7856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4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995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80000">
                <p:cTn id="1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1179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audio>
              <p:cMediaNode vol="80000">
                <p:cTn id="19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4" dur="4744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audio>
              <p:cMediaNode vol="80000">
                <p:cTn id="25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0" dur="33000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audio>
              <p:cMediaNode vol="80000">
                <p:cTn id="3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6" dur="10000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audio>
              <p:cMediaNode vol="80000">
                <p:cTn id="3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2" dur="69000" fill="hold"/>
                                        <p:tgtEl>
                                          <p:spTgt spid="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audio>
              <p:cMediaNode vol="80000">
                <p:cTn id="4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"/>
                </p:tgtEl>
              </p:cMediaNode>
            </p:audio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8" dur="69000" fill="hold"/>
                                        <p:tgtEl>
                                          <p:spTgt spid="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audio>
              <p:cMediaNode vol="80000">
                <p:cTn id="49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"/>
                </p:tgtEl>
              </p:cMediaNode>
            </p:audio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4" dur="2222" fill="hold"/>
                                        <p:tgtEl>
                                          <p:spTgt spid="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audio>
              <p:cMediaNode vol="80000">
                <p:cTn id="55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"/>
                </p:tgtEl>
              </p:cMediaNode>
            </p:audio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0" dur="15000" fill="hold"/>
                                        <p:tgtEl>
                                          <p:spTgt spid="1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audio>
              <p:cMediaNode vol="80000">
                <p:cTn id="6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6"/>
                </p:tgtEl>
              </p:cMediaNode>
            </p:audio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6" dur="48000" fill="hold"/>
                                        <p:tgtEl>
                                          <p:spTgt spid="1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audio>
              <p:cMediaNode vol="80000">
                <p:cTn id="6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7"/>
                </p:tgtEl>
              </p:cMediaNode>
            </p:audio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2" dur="13000" fill="hold"/>
                                        <p:tgtEl>
                                          <p:spTgt spid="1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audio>
              <p:cMediaNode vol="80000">
                <p:cTn id="7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8"/>
                </p:tgtEl>
              </p:cMediaNode>
            </p:audio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8" dur="3991" fill="hold"/>
                                        <p:tgtEl>
                                          <p:spTgt spid="1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audio>
              <p:cMediaNode vol="80000">
                <p:cTn id="79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9"/>
                </p:tgtEl>
              </p:cMediaNode>
            </p:audio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84" dur="4744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audio>
              <p:cMediaNode vol="80000">
                <p:cTn id="85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"/>
                </p:tgtEl>
              </p:cMediaNode>
            </p:audio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0" dur="3991" fill="hold"/>
                                        <p:tgtEl>
                                          <p:spTgt spid="2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audio>
              <p:cMediaNode vol="80000">
                <p:cTn id="9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WordArt 5"/>
          <p:cNvSpPr>
            <a:spLocks noChangeArrowheads="1" noChangeShapeType="1" noTextEdit="1"/>
          </p:cNvSpPr>
          <p:nvPr/>
        </p:nvSpPr>
        <p:spPr bwMode="auto">
          <a:xfrm>
            <a:off x="3491880" y="188640"/>
            <a:ext cx="2664296" cy="457771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fr-FR" sz="3200" u="sng" kern="10" spc="0" dirty="0" smtClean="0">
                <a:ln w="9525">
                  <a:solidFill>
                    <a:srgbClr val="0D0D0D"/>
                  </a:solidFill>
                  <a:round/>
                  <a:headEnd/>
                  <a:tailEnd/>
                </a:ln>
                <a:solidFill>
                  <a:srgbClr val="7F7F7F"/>
                </a:solidFill>
                <a:effectLst/>
                <a:latin typeface="Times New Roman"/>
                <a:cs typeface="Times New Roman"/>
              </a:rPr>
              <a:t>SOMMAIRE</a:t>
            </a:r>
            <a:endParaRPr lang="fr-FR" sz="3200" u="sng" kern="10" spc="0" dirty="0">
              <a:ln w="9525">
                <a:solidFill>
                  <a:srgbClr val="0D0D0D"/>
                </a:solidFill>
                <a:round/>
                <a:headEnd/>
                <a:tailEnd/>
              </a:ln>
              <a:solidFill>
                <a:srgbClr val="7F7F7F"/>
              </a:solidFill>
              <a:effectLst/>
              <a:latin typeface="Times New Roman"/>
              <a:cs typeface="Times New Roman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1403648" y="764704"/>
            <a:ext cx="7488832" cy="74481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 algn="just">
              <a:buFont typeface="+mj-lt"/>
              <a:buAutoNum type="romanUcPeriod"/>
            </a:pPr>
            <a:r>
              <a:rPr lang="fr-FR" sz="1600" b="1" u="sng" dirty="0" smtClean="0">
                <a:latin typeface="Times New Roman" pitchFamily="18" charset="0"/>
                <a:cs typeface="Times New Roman" pitchFamily="18" charset="0"/>
              </a:rPr>
              <a:t>Respecter son serment (1) : </a:t>
            </a:r>
          </a:p>
          <a:p>
            <a:pPr algn="just"/>
            <a:endParaRPr lang="fr-FR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fr-FR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400050" indent="-400050" algn="just"/>
            <a:r>
              <a:rPr lang="fr-FR" sz="1600" b="1" dirty="0" smtClean="0"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fr-FR" sz="1600" b="1" u="sng" dirty="0" smtClean="0">
                <a:latin typeface="Times New Roman" pitchFamily="18" charset="0"/>
                <a:cs typeface="Times New Roman" pitchFamily="18" charset="0"/>
              </a:rPr>
              <a:t>Les obligations envers lui-même (6).</a:t>
            </a:r>
          </a:p>
          <a:p>
            <a:pPr marL="400050" indent="-400050" algn="just"/>
            <a:endParaRPr lang="fr-FR" sz="16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1600" b="1" dirty="0" smtClean="0">
                <a:latin typeface="Times New Roman" pitchFamily="18" charset="0"/>
                <a:cs typeface="Times New Roman" pitchFamily="18" charset="0"/>
              </a:rPr>
              <a:t>III. </a:t>
            </a:r>
            <a:r>
              <a:rPr lang="fr-FR" sz="1600" b="1" u="sng" dirty="0" smtClean="0">
                <a:latin typeface="Times New Roman" pitchFamily="18" charset="0"/>
                <a:cs typeface="Times New Roman" pitchFamily="18" charset="0"/>
              </a:rPr>
              <a:t>Les obligations envers les magistrats et les auxiliaires de Justice (6).</a:t>
            </a:r>
          </a:p>
          <a:p>
            <a:pPr marL="342900" lvl="0" indent="-34290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sz="16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1600" b="1" dirty="0" smtClean="0">
                <a:latin typeface="Times New Roman" pitchFamily="18" charset="0"/>
                <a:cs typeface="Times New Roman" pitchFamily="18" charset="0"/>
              </a:rPr>
              <a:t>IV. </a:t>
            </a:r>
            <a:r>
              <a:rPr lang="fr-FR" sz="1600" b="1" u="sng" dirty="0" smtClean="0">
                <a:latin typeface="Times New Roman" pitchFamily="18" charset="0"/>
                <a:cs typeface="Times New Roman" pitchFamily="18" charset="0"/>
              </a:rPr>
              <a:t>Les obligations envers les parties (6).</a:t>
            </a:r>
          </a:p>
          <a:p>
            <a:pPr marL="342900" indent="-34290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sz="16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1600" b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fr-FR" sz="16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fr-FR" sz="1600" b="1" u="sng" dirty="0">
                <a:latin typeface="Times New Roman" pitchFamily="18" charset="0"/>
                <a:cs typeface="Times New Roman" pitchFamily="18" charset="0"/>
              </a:rPr>
              <a:t>Les obligations envers les </a:t>
            </a:r>
            <a:r>
              <a:rPr lang="fr-FR" sz="1600" b="1" u="sng" dirty="0" smtClean="0">
                <a:latin typeface="Times New Roman" pitchFamily="18" charset="0"/>
                <a:cs typeface="Times New Roman" pitchFamily="18" charset="0"/>
              </a:rPr>
              <a:t>confères (4).</a:t>
            </a:r>
            <a:endParaRPr lang="fr-FR" sz="1600" b="1" u="sng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eaLnBrk="0" fontAlgn="base" hangingPunct="0">
              <a:spcBef>
                <a:spcPct val="0"/>
              </a:spcBef>
              <a:spcAft>
                <a:spcPct val="0"/>
              </a:spcAft>
              <a:buAutoNum type="arabicPeriod"/>
            </a:pPr>
            <a:endParaRPr lang="fr-FR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1600" b="1" dirty="0" smtClean="0">
                <a:latin typeface="Times New Roman" pitchFamily="18" charset="0"/>
                <a:cs typeface="Times New Roman" pitchFamily="18" charset="0"/>
              </a:rPr>
              <a:t>VI. </a:t>
            </a:r>
            <a:r>
              <a:rPr lang="fr-FR" sz="1600" b="1" u="sng" dirty="0">
                <a:latin typeface="Times New Roman" pitchFamily="18" charset="0"/>
                <a:cs typeface="Times New Roman" pitchFamily="18" charset="0"/>
              </a:rPr>
              <a:t>Les </a:t>
            </a:r>
            <a:r>
              <a:rPr lang="fr-FR" sz="1600" b="1" u="sng" dirty="0" smtClean="0">
                <a:latin typeface="Times New Roman" pitchFamily="18" charset="0"/>
                <a:cs typeface="Times New Roman" pitchFamily="18" charset="0"/>
              </a:rPr>
              <a:t>sanctions en cas de manquement aux obligations </a:t>
            </a:r>
            <a:r>
              <a:rPr lang="fr-FR" sz="1600" b="1" u="sng" dirty="0" smtClean="0">
                <a:latin typeface="Times New Roman" pitchFamily="18" charset="0"/>
                <a:cs typeface="Times New Roman" pitchFamily="18" charset="0"/>
              </a:rPr>
              <a:t>(3).</a:t>
            </a:r>
            <a:endParaRPr lang="fr-FR" sz="1600" b="1" u="sng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eaLnBrk="0" fontAlgn="base" hangingPunct="0">
              <a:spcBef>
                <a:spcPct val="0"/>
              </a:spcBef>
              <a:spcAft>
                <a:spcPct val="0"/>
              </a:spcAft>
              <a:buAutoNum type="arabicPeriod"/>
            </a:pPr>
            <a:endParaRPr lang="fr-FR" sz="16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400050" lvl="0" indent="-400050" algn="just"/>
            <a:endParaRPr lang="fr-FR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00050" lvl="0" indent="-400050" algn="just"/>
            <a:r>
              <a:rPr lang="fr-FR" sz="1600" b="1" dirty="0" smtClean="0">
                <a:latin typeface="Times New Roman" pitchFamily="18" charset="0"/>
                <a:cs typeface="Times New Roman" pitchFamily="18" charset="0"/>
              </a:rPr>
              <a:t>VII. </a:t>
            </a:r>
            <a:r>
              <a:rPr lang="fr-FR" sz="1600" b="1" u="sng" dirty="0" smtClean="0">
                <a:latin typeface="Times New Roman" pitchFamily="18" charset="0"/>
                <a:cs typeface="Times New Roman" pitchFamily="18" charset="0"/>
              </a:rPr>
              <a:t>Conclusion</a:t>
            </a:r>
            <a:endParaRPr lang="fr-FR" sz="16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400050" indent="-400050" algn="just"/>
            <a:endParaRPr lang="fr-FR" sz="1400" dirty="0" smtClean="0"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00050" indent="-400050" algn="just"/>
            <a:endParaRPr lang="fr-FR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400050" indent="-400050" algn="just"/>
            <a:endParaRPr lang="fr-FR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400050" lvl="0" indent="-400050" algn="just"/>
            <a:endParaRPr lang="fr-FR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400050" indent="-400050" algn="just"/>
            <a:endParaRPr lang="fr-FR" b="1" dirty="0" smtClean="0">
              <a:latin typeface="Times New Roman" pitchFamily="18" charset="0"/>
              <a:cs typeface="Times New Roman" pitchFamily="18" charset="0"/>
            </a:endParaRPr>
          </a:p>
          <a:p>
            <a:pPr marL="400050" indent="-400050" algn="just">
              <a:buAutoNum type="alphaLcParenR"/>
            </a:pP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pPr marL="400050" indent="-400050" algn="just">
              <a:buAutoNum type="alphaLcParenR"/>
            </a:pP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pPr marL="400050" indent="-400050">
              <a:buFont typeface="+mj-lt"/>
              <a:buAutoNum type="romanUcPeriod"/>
            </a:pP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pPr marL="400050" indent="-400050">
              <a:buFont typeface="+mj-lt"/>
              <a:buAutoNum type="romanUcPeriod"/>
            </a:pP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941EA-8FAE-4590-B584-CCC05AC1437D}" type="slidenum">
              <a:rPr lang="fr-FR" smtClean="0"/>
              <a:pPr/>
              <a:t>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03648" y="836712"/>
            <a:ext cx="8208912" cy="706090"/>
          </a:xfrm>
        </p:spPr>
        <p:txBody>
          <a:bodyPr>
            <a:noAutofit/>
          </a:bodyPr>
          <a:lstStyle/>
          <a:p>
            <a:pPr marL="514350" indent="-514350"/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I. Respecter la prestation de serment : </a:t>
            </a:r>
            <a:r>
              <a:rPr lang="fr-F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fr-FR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403648" y="1628800"/>
            <a:ext cx="7200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	« 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Je jure d’accomplir ma mission, de faire mon rapport et de donner mon avis en honneur et conscience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 » </a:t>
            </a:r>
          </a:p>
          <a:p>
            <a:pPr algn="just"/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fr-FR" dirty="0">
                <a:latin typeface="Times New Roman" pitchFamily="18" charset="0"/>
                <a:cs typeface="Times New Roman" pitchFamily="18" charset="0"/>
              </a:rPr>
              <a:t>Article 6 de la loi du 29 juin 1971, modifié par la loi du 11 février 2004</a:t>
            </a:r>
          </a:p>
          <a:p>
            <a:pPr algn="just"/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	Prestation de serment renouvelée lors de la déposition devant la Cour d’Assises ou devant le Tribunal Correctionnel</a:t>
            </a:r>
          </a:p>
          <a:p>
            <a:pPr algn="just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		</a:t>
            </a:r>
            <a:endParaRPr lang="fr-FR" sz="2000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941EA-8FAE-4590-B584-CCC05AC1437D}" type="slidenum">
              <a:rPr lang="fr-FR" smtClean="0"/>
              <a:pPr/>
              <a:t>3</a:t>
            </a:fld>
            <a:endParaRPr lang="fr-FR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2852192" y="341040"/>
            <a:ext cx="4464496" cy="57606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b="1" u="sng" dirty="0" smtClean="0">
                <a:latin typeface="Times New Roman" pitchFamily="18" charset="0"/>
                <a:cs typeface="Times New Roman" pitchFamily="18" charset="0"/>
              </a:rPr>
              <a:t>Les obligations de l’expert de Justice</a:t>
            </a:r>
            <a:endParaRPr lang="fr-FR" sz="2000" b="1" u="sn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03648" y="836712"/>
            <a:ext cx="8208912" cy="706090"/>
          </a:xfrm>
        </p:spPr>
        <p:txBody>
          <a:bodyPr>
            <a:noAutofit/>
          </a:bodyPr>
          <a:lstStyle/>
          <a:p>
            <a:pPr marL="514350" indent="-514350"/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II. Les obligations envers lui même : </a:t>
            </a:r>
            <a:r>
              <a:rPr lang="fr-F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fr-FR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403648" y="1628800"/>
            <a:ext cx="72008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 algn="just">
              <a:buFont typeface="+mj-lt"/>
              <a:buAutoNum type="arabicPeriod"/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Respect de la mission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reçue: répondre à la mission rien que la mission (article 158 du CPP, article 238 du CPC)</a:t>
            </a:r>
          </a:p>
          <a:p>
            <a:pPr marL="400050" indent="-400050" algn="just">
              <a:buFont typeface="+mj-lt"/>
              <a:buAutoNum type="arabicPeriod"/>
            </a:pPr>
            <a:r>
              <a:rPr lang="fr-FR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Respecter le principe du contradictoire selon les procédures (Articles 161-1 du CPP, et </a:t>
            </a:r>
            <a:r>
              <a:rPr lang="fr-FR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articles 11 à </a:t>
            </a:r>
            <a:r>
              <a:rPr lang="fr-FR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16 du CPC) </a:t>
            </a:r>
            <a:endParaRPr lang="fr-FR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400050" lvl="0" indent="-400050" algn="just">
              <a:buAutoNum type="arabicPeriod" startAt="2"/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Participer à des formations techniques et procédurales</a:t>
            </a:r>
          </a:p>
          <a:p>
            <a:pPr marL="342900" lvl="0" indent="-342900" algn="just" eaLnBrk="0" fontAlgn="base" hangingPunct="0">
              <a:spcBef>
                <a:spcPct val="0"/>
              </a:spcBef>
              <a:spcAft>
                <a:spcPct val="0"/>
              </a:spcAft>
              <a:buAutoNum type="arabicPeriod" startAt="3"/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 Conserver son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indépendance et s’assurer de son impartialité subjective car il peut être récusé (article 234 du CPC)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 eaLnBrk="0" fontAlgn="base" hangingPunct="0">
              <a:spcBef>
                <a:spcPct val="0"/>
              </a:spcBef>
              <a:spcAft>
                <a:spcPct val="0"/>
              </a:spcAft>
              <a:buAutoNum type="arabicPeriod" startAt="3"/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Procéder lui-même aux opérations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d’expertises et non déléguer la mission à un collaborateur ou à un stagiaire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 eaLnBrk="0" fontAlgn="base" hangingPunct="0">
              <a:spcBef>
                <a:spcPct val="0"/>
              </a:spcBef>
              <a:spcAft>
                <a:spcPct val="0"/>
              </a:spcAft>
              <a:buAutoNum type="arabicPeriod" startAt="3"/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Etre diligent et aller jusqu’au bout de sa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mission (ne pas refuser de déposer aux Assises sous prétexte de n’être pas payé)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 eaLnBrk="0" fontAlgn="base" hangingPunct="0">
              <a:spcBef>
                <a:spcPct val="0"/>
              </a:spcBef>
              <a:spcAft>
                <a:spcPct val="0"/>
              </a:spcAft>
              <a:buAutoNum type="arabicPeriod" startAt="3"/>
            </a:pPr>
            <a:r>
              <a:rPr lang="fr-FR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Rédiger un rapport clair et </a:t>
            </a:r>
            <a:r>
              <a:rPr lang="fr-FR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précis (le magistrat est un spécialiste du droit et non de toutes les spécialités techniques sinon il ne ferait pas appel à un technicien)</a:t>
            </a:r>
            <a:endParaRPr lang="fr-FR" sz="2000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just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		</a:t>
            </a:r>
            <a:endParaRPr lang="fr-FR" sz="2000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941EA-8FAE-4590-B584-CCC05AC1437D}" type="slidenum">
              <a:rPr lang="fr-FR" smtClean="0"/>
              <a:pPr/>
              <a:t>4</a:t>
            </a:fld>
            <a:endParaRPr lang="fr-FR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2852192" y="341040"/>
            <a:ext cx="4464496" cy="57606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b="1" u="sng" dirty="0" smtClean="0">
                <a:latin typeface="Times New Roman" pitchFamily="18" charset="0"/>
                <a:cs typeface="Times New Roman" pitchFamily="18" charset="0"/>
              </a:rPr>
              <a:t>Les obligations de l’expert de Justice</a:t>
            </a:r>
            <a:endParaRPr lang="fr-FR" sz="2000" b="1" u="sng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12081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4040" y="1268760"/>
            <a:ext cx="8208912" cy="706090"/>
          </a:xfrm>
        </p:spPr>
        <p:txBody>
          <a:bodyPr>
            <a:noAutofit/>
          </a:bodyPr>
          <a:lstStyle/>
          <a:p>
            <a:pPr marL="514350" indent="-514350"/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III. Les obligations envers les magistrats et les auxiliaires de Justice : </a:t>
            </a:r>
            <a:r>
              <a:rPr lang="fr-F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fr-FR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331640" y="2348880"/>
            <a:ext cx="73532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 eaLnBrk="0" fontAlgn="base" hangingPunct="0"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Avoir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une attitude déférente envers les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magistrats: respect et non soumission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eaLnBrk="0" fontAlgn="base" hangingPunct="0"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Conserver son indépendance et donner son avis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technique: défendre son rapport, argumenter, admettre la possibilité d’erreur et non faire plaisir (article 168 du CPP)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eaLnBrk="0" fontAlgn="base" hangingPunct="0"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L’avis ne lie pas le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juge: avis ne signifie ni vérité ni jugement (Art 246 du CPC)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eaLnBrk="0" fontAlgn="base" hangingPunct="0"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S’abstenir de tout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démarchage: seule la compétence, la diligence et la clarté sont à prendre en compte 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eaLnBrk="0" fontAlgn="base" hangingPunct="0"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Rédiger et transmettre son rapport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d’activités (article 23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, loi du 29 juin 1971)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et exemples ci après</a:t>
            </a:r>
          </a:p>
          <a:p>
            <a:pPr marL="342900" indent="-342900" algn="just" eaLnBrk="0" fontAlgn="base" hangingPunct="0"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Déposer un dossier de demande de réinscription quinquennale</a:t>
            </a:r>
          </a:p>
          <a:p>
            <a:pPr marL="342900" indent="-342900" algn="just" eaLnBrk="0" fontAlgn="base" hangingPunct="0">
              <a:spcBef>
                <a:spcPct val="0"/>
              </a:spcBef>
              <a:spcAft>
                <a:spcPct val="0"/>
              </a:spcAft>
              <a:buAutoNum type="arabicPeriod"/>
            </a:pPr>
            <a:endParaRPr lang="fr-FR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fr-FR" sz="2000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941EA-8FAE-4590-B584-CCC05AC1437D}" type="slidenum">
              <a:rPr lang="fr-FR" smtClean="0"/>
              <a:pPr/>
              <a:t>5</a:t>
            </a:fld>
            <a:endParaRPr lang="fr-FR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2826271" y="372319"/>
            <a:ext cx="4464496" cy="57606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b="1" u="sng" dirty="0" smtClean="0">
                <a:latin typeface="Times New Roman" pitchFamily="18" charset="0"/>
                <a:cs typeface="Times New Roman" pitchFamily="18" charset="0"/>
              </a:rPr>
              <a:t>Les obligations de l’expert de Justice</a:t>
            </a:r>
            <a:endParaRPr lang="fr-FR" sz="2000" b="1" u="sng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51095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03648" y="836712"/>
            <a:ext cx="8208912" cy="706090"/>
          </a:xfrm>
        </p:spPr>
        <p:txBody>
          <a:bodyPr>
            <a:noAutofit/>
          </a:bodyPr>
          <a:lstStyle/>
          <a:p>
            <a:pPr marL="514350" indent="-514350"/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IV. Les obligations envers les parties : </a:t>
            </a:r>
            <a:r>
              <a:rPr lang="fr-F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fr-FR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403648" y="1628800"/>
            <a:ext cx="7200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 eaLnBrk="0" fontAlgn="base" hangingPunct="0"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Avoir une attitude correcte et courtoise</a:t>
            </a:r>
          </a:p>
          <a:p>
            <a:pPr marL="342900" indent="-342900" algn="just" eaLnBrk="0" fontAlgn="base" hangingPunct="0"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Assurer les conditions d’objectivité et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d’impartialité objective (article 237 du CPC)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eaLnBrk="0" fontAlgn="base" hangingPunct="0"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Etre pédagogique et s’exprimer dans un langage clair</a:t>
            </a:r>
          </a:p>
          <a:p>
            <a:pPr marL="342900" indent="-342900" algn="just" eaLnBrk="0" fontAlgn="base" hangingPunct="0"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S’assurer du respect du principe du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contradictoire, particulièrement pour les parties non représentées (article 243 du CPC)</a:t>
            </a:r>
          </a:p>
          <a:p>
            <a:pPr marL="342900" indent="-342900" algn="just" eaLnBrk="0" fontAlgn="base" hangingPunct="0"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Demander toutes les pièces nécessaires et non le superflu (article 275 du CPC) et on a les moyens de demander article 133 du CPC.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eaLnBrk="0" fontAlgn="base" hangingPunct="0"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Mener ses opérations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d’expertise: écouter, entendre, reformuler si nécessaire mais ne pas se laisser diriger et dire les raisons des choix et hypothèses retenues (article 276 du CPC)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		</a:t>
            </a:r>
            <a:endParaRPr lang="fr-FR" sz="2000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941EA-8FAE-4590-B584-CCC05AC1437D}" type="slidenum">
              <a:rPr lang="fr-FR" smtClean="0"/>
              <a:pPr/>
              <a:t>6</a:t>
            </a:fld>
            <a:endParaRPr lang="fr-FR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2852192" y="341040"/>
            <a:ext cx="4464496" cy="57606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b="1" u="sng" dirty="0" smtClean="0">
                <a:latin typeface="Times New Roman" pitchFamily="18" charset="0"/>
                <a:cs typeface="Times New Roman" pitchFamily="18" charset="0"/>
              </a:rPr>
              <a:t>Les obligations de l’expert de Justice</a:t>
            </a:r>
            <a:endParaRPr lang="fr-FR" sz="2000" b="1" u="sng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66867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03648" y="836712"/>
            <a:ext cx="8208912" cy="706090"/>
          </a:xfrm>
        </p:spPr>
        <p:txBody>
          <a:bodyPr>
            <a:noAutofit/>
          </a:bodyPr>
          <a:lstStyle/>
          <a:p>
            <a:pPr marL="514350" indent="-514350"/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V. Les obligations envers les confrères : </a:t>
            </a:r>
            <a:r>
              <a:rPr lang="fr-F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fr-FR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403648" y="1628800"/>
            <a:ext cx="72008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fr-FR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Collaborer avec ses </a:t>
            </a:r>
            <a:r>
              <a:rPr lang="fr-FR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confrères: lorsque que l’on est nommé en collège, il est nécessaire sauf indication, de rendre un rapport commun après concertation</a:t>
            </a:r>
          </a:p>
          <a:p>
            <a:pPr marL="342900" lvl="0" indent="-34290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fr-FR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Faire appel à un confrère compétent dans une matière qui nous est étrangère mais nécessaire à l’exécution de la mission </a:t>
            </a:r>
            <a:r>
              <a:rPr lang="fr-FR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sapiteur </a:t>
            </a:r>
            <a:r>
              <a:rPr lang="fr-FR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(article 278 du CPC) </a:t>
            </a:r>
            <a:endParaRPr lang="fr-FR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fr-FR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Faire appel à la Compagnie en cas de litige</a:t>
            </a:r>
          </a:p>
          <a:p>
            <a:pPr marL="342900" lvl="0" indent="-34290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fr-FR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Porter assistance à ses </a:t>
            </a:r>
            <a:r>
              <a:rPr lang="fr-FR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confrères, dans le respect de la dignité humaine et du secret professionnel: certains confrères peuvent connaître des difficultés de santé, familiales ou autres, ne pas hésiter à en faire part à la compagnie qui relaie auprès des magistrats</a:t>
            </a:r>
            <a:endParaRPr lang="fr-FR" b="1" u="sng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		</a:t>
            </a:r>
            <a:endParaRPr lang="fr-FR" sz="2000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941EA-8FAE-4590-B584-CCC05AC1437D}" type="slidenum">
              <a:rPr lang="fr-FR" smtClean="0"/>
              <a:pPr/>
              <a:t>7</a:t>
            </a:fld>
            <a:endParaRPr lang="fr-FR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2852192" y="341040"/>
            <a:ext cx="4464496" cy="57606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b="1" u="sng" dirty="0" smtClean="0">
                <a:latin typeface="Times New Roman" pitchFamily="18" charset="0"/>
                <a:cs typeface="Times New Roman" pitchFamily="18" charset="0"/>
              </a:rPr>
              <a:t>Les obligations de l’expert de Justice</a:t>
            </a:r>
            <a:endParaRPr lang="fr-FR" sz="2000" b="1" u="sng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33759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03648" y="836712"/>
            <a:ext cx="8208912" cy="706090"/>
          </a:xfrm>
        </p:spPr>
        <p:txBody>
          <a:bodyPr>
            <a:noAutofit/>
          </a:bodyPr>
          <a:lstStyle/>
          <a:p>
            <a:pPr marL="514350" indent="-514350"/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VI. En cas de manquement aux obligations précitées : </a:t>
            </a:r>
            <a:r>
              <a:rPr lang="fr-F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fr-FR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403648" y="1628800"/>
            <a:ext cx="72008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fr-FR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Le contrôle des experts est assuré par le Premier Président et par le Procureur Général</a:t>
            </a:r>
          </a:p>
          <a:p>
            <a:pPr marL="342900" lvl="0" indent="-34290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fr-FR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Le Procureur Général reçoit les plaintes et fait procéder à toute enquête</a:t>
            </a:r>
          </a:p>
          <a:p>
            <a:pPr marL="342900" lvl="0" indent="-34290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fr-FR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Décision de la commission de discipline après enquête: </a:t>
            </a:r>
            <a:r>
              <a:rPr lang="fr-FR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Soit un </a:t>
            </a:r>
            <a:r>
              <a:rPr lang="fr-FR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fr-FR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vertissement </a:t>
            </a:r>
            <a:r>
              <a:rPr lang="fr-FR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soit une</a:t>
            </a:r>
            <a:r>
              <a:rPr lang="fr-FR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radiation temporaire</a:t>
            </a:r>
            <a:r>
              <a:rPr lang="fr-FR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soit une </a:t>
            </a:r>
            <a:r>
              <a:rPr lang="fr-FR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radiation définitive (Article 52 loi n° 2004-130 du 11/02/04</a:t>
            </a:r>
            <a:r>
              <a:rPr lang="fr-FR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fr-FR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fr-FR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Possibilité de recours </a:t>
            </a:r>
            <a:r>
              <a:rPr lang="fr-FR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de ces décisions devant </a:t>
            </a:r>
            <a:r>
              <a:rPr lang="fr-FR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le PP ou le PG</a:t>
            </a:r>
          </a:p>
          <a:p>
            <a:pPr marL="342900" lvl="0" indent="-34290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endParaRPr lang="fr-FR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b="1" u="sng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		</a:t>
            </a:r>
            <a:endParaRPr lang="fr-FR" sz="2000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941EA-8FAE-4590-B584-CCC05AC1437D}" type="slidenum">
              <a:rPr lang="fr-FR" smtClean="0"/>
              <a:pPr/>
              <a:t>8</a:t>
            </a:fld>
            <a:endParaRPr lang="fr-FR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2852192" y="341040"/>
            <a:ext cx="4464496" cy="57606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b="1" u="sng" dirty="0" smtClean="0">
                <a:latin typeface="Times New Roman" pitchFamily="18" charset="0"/>
                <a:cs typeface="Times New Roman" pitchFamily="18" charset="0"/>
              </a:rPr>
              <a:t>Les obligations de l’expert de Justice</a:t>
            </a:r>
            <a:endParaRPr lang="fr-FR" sz="2000" b="1" u="sng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85229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ordArt 5"/>
          <p:cNvSpPr>
            <a:spLocks noChangeArrowheads="1" noChangeShapeType="1" noTextEdit="1"/>
          </p:cNvSpPr>
          <p:nvPr/>
        </p:nvSpPr>
        <p:spPr bwMode="auto">
          <a:xfrm>
            <a:off x="3563888" y="548680"/>
            <a:ext cx="2664296" cy="457771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fr-FR" sz="3200" kern="10" dirty="0" smtClean="0">
                <a:ln w="9525">
                  <a:solidFill>
                    <a:srgbClr val="0D0D0D"/>
                  </a:solidFill>
                  <a:round/>
                  <a:headEnd/>
                  <a:tailEnd/>
                </a:ln>
                <a:solidFill>
                  <a:schemeClr val="accent2">
                    <a:lumMod val="75000"/>
                  </a:schemeClr>
                </a:solidFill>
                <a:latin typeface="Times New Roman"/>
                <a:cs typeface="Times New Roman"/>
              </a:rPr>
              <a:t>Conclusion</a:t>
            </a:r>
            <a:endParaRPr lang="fr-FR" sz="3200" kern="10" spc="0" dirty="0">
              <a:ln w="9525">
                <a:solidFill>
                  <a:srgbClr val="0D0D0D"/>
                </a:solidFill>
                <a:round/>
                <a:headEnd/>
                <a:tailEnd/>
              </a:ln>
              <a:solidFill>
                <a:schemeClr val="accent2">
                  <a:lumMod val="75000"/>
                </a:schemeClr>
              </a:solidFill>
              <a:effectLst/>
              <a:latin typeface="Times New Roman"/>
              <a:cs typeface="Times New Roman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331640" y="1196752"/>
            <a:ext cx="748883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Nous avons constaté que l’expert était soumis à plusieurs obligations:</a:t>
            </a:r>
          </a:p>
          <a:p>
            <a:pPr algn="just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Celle du respect du serment</a:t>
            </a:r>
          </a:p>
          <a:p>
            <a:pPr algn="just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Celles envers lui-même</a:t>
            </a:r>
          </a:p>
          <a:p>
            <a:pPr algn="just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Celles envers les magistrats et les auxiliaires de Justice</a:t>
            </a:r>
          </a:p>
          <a:p>
            <a:pPr algn="just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Celles envers les parties</a:t>
            </a:r>
          </a:p>
          <a:p>
            <a:pPr algn="just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Et enfin, celles envers les confrères, car il est sa propre conscience, il doit connaître ses possibilités et ses limites et se rappeler que c’est en raison de sa compétence qu’il a été inscrit, compétence reconnue par la loi. Il faut rappeler ici, que les critères retenus pour son inscription ont été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rappelés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par le décret n° 2012-1451, du 24 décembre 2012:</a:t>
            </a:r>
          </a:p>
          <a:p>
            <a:pPr algn="just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« La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qualification et l’expérience professionnelle des candidats, l’intérêt manifesté pour la collaboration au service public de la Justice et les besoins des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juridictions ».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Avec l’obligation de motiver les refus d’inscription sur une liste de cour d’appel et de désigner un expert non inscrit sur la liste dans le cadre de la procédure civile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. Il faut rappeler le travail du CNCEJ sur ces deux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questions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(Participation à la commission AUTIN-BUSSIERES et avec la Chancellerie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Mais il demeure un problème, c’est celui du délai de paiement pour lequel il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n’existe à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ma connaissance, aucune obligation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fr-FR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941EA-8FAE-4590-B584-CCC05AC1437D}" type="slidenum">
              <a:rPr lang="fr-FR" smtClean="0"/>
              <a:pPr/>
              <a:t>9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3177</TotalTime>
  <Words>845</Words>
  <Application>Microsoft Office PowerPoint</Application>
  <PresentationFormat>Affichage à l'écran (4:3)</PresentationFormat>
  <Paragraphs>110</Paragraphs>
  <Slides>10</Slides>
  <Notes>1</Notes>
  <HiddenSlides>0</HiddenSlides>
  <MMClips>15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Solstice</vt:lpstr>
      <vt:lpstr>Les obligations de l’expert de Justice</vt:lpstr>
      <vt:lpstr>Diapositive 2</vt:lpstr>
      <vt:lpstr>I. Respecter la prestation de serment :  </vt:lpstr>
      <vt:lpstr>II. Les obligations envers lui même :  </vt:lpstr>
      <vt:lpstr>III. Les obligations envers les magistrats et les auxiliaires de Justice :  </vt:lpstr>
      <vt:lpstr>IV. Les obligations envers les parties :  </vt:lpstr>
      <vt:lpstr>V. Les obligations envers les confrères :  </vt:lpstr>
      <vt:lpstr>VI. En cas de manquement aux obligations précitées :  </vt:lpstr>
      <vt:lpstr>Diapositive 9</vt:lpstr>
      <vt:lpstr>Merci de votre écoute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secretariat</dc:creator>
  <cp:lastModifiedBy>Accueil</cp:lastModifiedBy>
  <cp:revision>337</cp:revision>
  <dcterms:created xsi:type="dcterms:W3CDTF">2012-12-03T19:03:33Z</dcterms:created>
  <dcterms:modified xsi:type="dcterms:W3CDTF">2013-04-30T19:53:30Z</dcterms:modified>
</cp:coreProperties>
</file>